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0"/>
  </p:notesMasterIdLst>
  <p:sldIdLst>
    <p:sldId id="256" r:id="rId2"/>
    <p:sldId id="258" r:id="rId3"/>
    <p:sldId id="269" r:id="rId4"/>
    <p:sldId id="275" r:id="rId5"/>
    <p:sldId id="270" r:id="rId6"/>
    <p:sldId id="281" r:id="rId7"/>
    <p:sldId id="272" r:id="rId8"/>
    <p:sldId id="273" r:id="rId9"/>
    <p:sldId id="279" r:id="rId10"/>
    <p:sldId id="265" r:id="rId11"/>
    <p:sldId id="277" r:id="rId12"/>
    <p:sldId id="284" r:id="rId13"/>
    <p:sldId id="282" r:id="rId14"/>
    <p:sldId id="276" r:id="rId15"/>
    <p:sldId id="285" r:id="rId16"/>
    <p:sldId id="266" r:id="rId17"/>
    <p:sldId id="283" r:id="rId18"/>
    <p:sldId id="280"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F5EADF"/>
    <a:srgbClr val="996633"/>
    <a:srgbClr val="6969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663" autoAdjust="0"/>
  </p:normalViewPr>
  <p:slideViewPr>
    <p:cSldViewPr>
      <p:cViewPr varScale="1">
        <p:scale>
          <a:sx n="75" d="100"/>
          <a:sy n="75" d="100"/>
        </p:scale>
        <p:origin x="2143"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7E09C5-7CCA-49EC-9A2A-AA107763A819}" type="datetimeFigureOut">
              <a:rPr lang="ru-RU" smtClean="0"/>
              <a:pPr/>
              <a:t>26.10.2021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628F9A-70FE-43C3-9527-46049B8B04CB}" type="slidenum">
              <a:rPr lang="ru-RU" smtClean="0"/>
              <a:pPr/>
              <a:t>‹#›</a:t>
            </a:fld>
            <a:endParaRPr lang="ru-RU"/>
          </a:p>
        </p:txBody>
      </p:sp>
    </p:spTree>
    <p:extLst>
      <p:ext uri="{BB962C8B-B14F-4D97-AF65-F5344CB8AC3E}">
        <p14:creationId xmlns:p14="http://schemas.microsoft.com/office/powerpoint/2010/main" val="1871802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D55FEDD1-5C2F-41CE-83CB-674FAD7B641A}" type="slidenum">
              <a:rPr lang="ru-RU" altLang="ru-RU" smtClean="0">
                <a:solidFill>
                  <a:srgbClr val="000000"/>
                </a:solidFill>
                <a:latin typeface="Times New Roman" pitchFamily="16" charset="0"/>
              </a:rPr>
              <a:pPr eaLnBrk="1"/>
              <a:t>1</a:t>
            </a:fld>
            <a:endParaRPr lang="ru-RU" altLang="ru-RU" dirty="0">
              <a:solidFill>
                <a:srgbClr val="000000"/>
              </a:solidFill>
              <a:latin typeface="Times New Roman" pitchFamily="16" charset="0"/>
            </a:endParaRPr>
          </a:p>
        </p:txBody>
      </p:sp>
      <p:sp>
        <p:nvSpPr>
          <p:cNvPr id="24579" name="Text Box 1"/>
          <p:cNvSpPr txBox="1">
            <a:spLocks noChangeArrowheads="1"/>
          </p:cNvSpPr>
          <p:nvPr/>
        </p:nvSpPr>
        <p:spPr bwMode="auto">
          <a:xfrm>
            <a:off x="3881208" y="8685105"/>
            <a:ext cx="2936468" cy="41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828AF03F-C0A3-4C1E-8BFF-DB80692974A0}"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1</a:t>
            </a:fld>
            <a:endParaRPr lang="ru-RU" altLang="ru-RU" sz="1300" dirty="0">
              <a:solidFill>
                <a:srgbClr val="000000"/>
              </a:solidFill>
              <a:latin typeface="Times New Roman" pitchFamily="16" charset="0"/>
              <a:cs typeface="Segoe UI" charset="0"/>
            </a:endParaRPr>
          </a:p>
        </p:txBody>
      </p:sp>
      <p:sp>
        <p:nvSpPr>
          <p:cNvPr id="24580" name="Text Box 2"/>
          <p:cNvSpPr txBox="1">
            <a:spLocks noChangeArrowheads="1"/>
          </p:cNvSpPr>
          <p:nvPr/>
        </p:nvSpPr>
        <p:spPr bwMode="auto">
          <a:xfrm>
            <a:off x="3881212" y="8685103"/>
            <a:ext cx="2945109" cy="42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690FC191-8027-4875-B245-B7918DB6E8B7}"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1</a:t>
            </a:fld>
            <a:endParaRPr lang="ru-RU" altLang="ru-RU" sz="1300" dirty="0">
              <a:solidFill>
                <a:srgbClr val="000000"/>
              </a:solidFill>
              <a:latin typeface="Times New Roman" pitchFamily="16" charset="0"/>
              <a:cs typeface="Segoe UI" charset="0"/>
            </a:endParaRPr>
          </a:p>
        </p:txBody>
      </p:sp>
      <p:sp>
        <p:nvSpPr>
          <p:cNvPr id="24581" name="Rectangle 3"/>
          <p:cNvSpPr>
            <a:spLocks noGrp="1" noRot="1" noChangeAspect="1" noChangeArrowheads="1" noTextEdit="1"/>
          </p:cNvSpPr>
          <p:nvPr>
            <p:ph type="sldImg"/>
          </p:nvPr>
        </p:nvSpPr>
        <p:spPr>
          <a:xfrm>
            <a:off x="1141413" y="693738"/>
            <a:ext cx="4573587" cy="3429000"/>
          </a:xfrm>
          <a:solidFill>
            <a:srgbClr val="FFFFFF"/>
          </a:solidFill>
          <a:ln>
            <a:solidFill>
              <a:srgbClr val="000000"/>
            </a:solidFill>
            <a:miter lim="800000"/>
            <a:headEnd/>
            <a:tailEnd/>
          </a:ln>
        </p:spPr>
      </p:sp>
      <p:sp>
        <p:nvSpPr>
          <p:cNvPr id="24582" name="Text Box 4"/>
          <p:cNvSpPr txBox="1">
            <a:spLocks noChangeArrowheads="1"/>
          </p:cNvSpPr>
          <p:nvPr/>
        </p:nvSpPr>
        <p:spPr bwMode="auto">
          <a:xfrm>
            <a:off x="685513" y="4343232"/>
            <a:ext cx="5486976" cy="41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786" tIns="41893" rIns="83786" bIns="41893" anchor="ctr"/>
          <a:lstStyle/>
          <a:p>
            <a:pPr defTabSz="448843" fontAlgn="base" hangingPunct="0">
              <a:lnSpc>
                <a:spcPct val="93000"/>
              </a:lnSpc>
              <a:spcBef>
                <a:spcPct val="0"/>
              </a:spcBef>
              <a:spcAft>
                <a:spcPct val="0"/>
              </a:spcAft>
              <a:buClr>
                <a:srgbClr val="000000"/>
              </a:buClr>
              <a:buSzPct val="100000"/>
              <a:buFont typeface="Times New Roman" pitchFamily="16" charset="0"/>
              <a:buNone/>
            </a:pPr>
            <a:endParaRPr lang="ru-RU" altLang="ru-RU" dirty="0">
              <a:solidFill>
                <a:prstClr val="white"/>
              </a:solidFill>
              <a:latin typeface="Arial" charset="0"/>
              <a:ea typeface="Microsoft YaHei" charset="-122"/>
              <a:cs typeface="Arial" charset="0"/>
            </a:endParaRPr>
          </a:p>
        </p:txBody>
      </p:sp>
      <p:sp>
        <p:nvSpPr>
          <p:cNvPr id="24583" name="Заметки 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latin typeface="+mn-lt"/>
                <a:ea typeface="+mn-ea"/>
                <a:cs typeface="+mn-cs"/>
              </a:rPr>
              <a:t>Добрый день, ребята! Сегодня у нас пройдет урок Мужества, посвященный 80-летию начала строительства Сурского и Казанского оборонительных рубежей</a:t>
            </a: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24715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D55FEDD1-5C2F-41CE-83CB-674FAD7B641A}" type="slidenum">
              <a:rPr lang="ru-RU" altLang="ru-RU" smtClean="0">
                <a:solidFill>
                  <a:srgbClr val="000000"/>
                </a:solidFill>
                <a:latin typeface="Times New Roman" pitchFamily="16" charset="0"/>
              </a:rPr>
              <a:pPr eaLnBrk="1"/>
              <a:t>10</a:t>
            </a:fld>
            <a:endParaRPr lang="ru-RU" altLang="ru-RU" dirty="0">
              <a:solidFill>
                <a:srgbClr val="000000"/>
              </a:solidFill>
              <a:latin typeface="Times New Roman" pitchFamily="16" charset="0"/>
            </a:endParaRPr>
          </a:p>
        </p:txBody>
      </p:sp>
      <p:sp>
        <p:nvSpPr>
          <p:cNvPr id="24579" name="Text Box 1"/>
          <p:cNvSpPr txBox="1">
            <a:spLocks noChangeArrowheads="1"/>
          </p:cNvSpPr>
          <p:nvPr/>
        </p:nvSpPr>
        <p:spPr bwMode="auto">
          <a:xfrm>
            <a:off x="3881208" y="8685105"/>
            <a:ext cx="2936468" cy="41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828AF03F-C0A3-4C1E-8BFF-DB80692974A0}"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10</a:t>
            </a:fld>
            <a:endParaRPr lang="ru-RU" altLang="ru-RU" sz="1300" dirty="0">
              <a:solidFill>
                <a:srgbClr val="000000"/>
              </a:solidFill>
              <a:latin typeface="Times New Roman" pitchFamily="16" charset="0"/>
              <a:cs typeface="Segoe UI" charset="0"/>
            </a:endParaRPr>
          </a:p>
        </p:txBody>
      </p:sp>
      <p:sp>
        <p:nvSpPr>
          <p:cNvPr id="24580" name="Text Box 2"/>
          <p:cNvSpPr txBox="1">
            <a:spLocks noChangeArrowheads="1"/>
          </p:cNvSpPr>
          <p:nvPr/>
        </p:nvSpPr>
        <p:spPr bwMode="auto">
          <a:xfrm>
            <a:off x="3881212" y="8685103"/>
            <a:ext cx="2945109" cy="42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690FC191-8027-4875-B245-B7918DB6E8B7}"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10</a:t>
            </a:fld>
            <a:endParaRPr lang="ru-RU" altLang="ru-RU" sz="1300" dirty="0">
              <a:solidFill>
                <a:srgbClr val="000000"/>
              </a:solidFill>
              <a:latin typeface="Times New Roman" pitchFamily="16" charset="0"/>
              <a:cs typeface="Segoe UI" charset="0"/>
            </a:endParaRPr>
          </a:p>
        </p:txBody>
      </p:sp>
      <p:sp>
        <p:nvSpPr>
          <p:cNvPr id="24581" name="Rectangle 3"/>
          <p:cNvSpPr>
            <a:spLocks noGrp="1" noRot="1" noChangeAspect="1" noChangeArrowheads="1" noTextEdit="1"/>
          </p:cNvSpPr>
          <p:nvPr>
            <p:ph type="sldImg"/>
          </p:nvPr>
        </p:nvSpPr>
        <p:spPr>
          <a:xfrm>
            <a:off x="1141413" y="693738"/>
            <a:ext cx="4573587" cy="3429000"/>
          </a:xfrm>
          <a:solidFill>
            <a:srgbClr val="FFFFFF"/>
          </a:solidFill>
          <a:ln>
            <a:solidFill>
              <a:srgbClr val="000000"/>
            </a:solidFill>
            <a:miter lim="800000"/>
            <a:headEnd/>
            <a:tailEnd/>
          </a:ln>
        </p:spPr>
      </p:sp>
      <p:sp>
        <p:nvSpPr>
          <p:cNvPr id="24582" name="Text Box 4"/>
          <p:cNvSpPr txBox="1">
            <a:spLocks noChangeArrowheads="1"/>
          </p:cNvSpPr>
          <p:nvPr/>
        </p:nvSpPr>
        <p:spPr bwMode="auto">
          <a:xfrm>
            <a:off x="685513" y="4343232"/>
            <a:ext cx="5486976" cy="41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786" tIns="41893" rIns="83786" bIns="41893" anchor="ctr"/>
          <a:lstStyle/>
          <a:p>
            <a:pPr defTabSz="448843" fontAlgn="base" hangingPunct="0">
              <a:lnSpc>
                <a:spcPct val="93000"/>
              </a:lnSpc>
              <a:spcBef>
                <a:spcPct val="0"/>
              </a:spcBef>
              <a:spcAft>
                <a:spcPct val="0"/>
              </a:spcAft>
              <a:buClr>
                <a:srgbClr val="000000"/>
              </a:buClr>
              <a:buSzPct val="100000"/>
              <a:buFont typeface="Times New Roman" pitchFamily="16" charset="0"/>
              <a:buNone/>
            </a:pPr>
            <a:endParaRPr lang="ru-RU" altLang="ru-RU" dirty="0">
              <a:solidFill>
                <a:prstClr val="white"/>
              </a:solidFill>
              <a:latin typeface="Arial" charset="0"/>
              <a:ea typeface="Microsoft YaHei" charset="-122"/>
              <a:cs typeface="Arial" charset="0"/>
            </a:endParaRPr>
          </a:p>
        </p:txBody>
      </p:sp>
      <p:sp>
        <p:nvSpPr>
          <p:cNvPr id="24583" name="Заметки 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latin typeface="+mn-lt"/>
                <a:ea typeface="+mn-ea"/>
                <a:cs typeface="+mn-cs"/>
              </a:rPr>
              <a:t>На протяжении 1942-1943 г.г. укрепления поддерживались и ремонтировались, но война всё дальше уходила на запад, и стратегическая необходимость в них со временем отпала:</a:t>
            </a:r>
          </a:p>
          <a:p>
            <a:r>
              <a:rPr lang="ru-RU" sz="1200" kern="1200" dirty="0">
                <a:solidFill>
                  <a:schemeClr val="tx1"/>
                </a:solidFill>
                <a:latin typeface="+mn-lt"/>
                <a:ea typeface="+mn-ea"/>
                <a:cs typeface="+mn-cs"/>
              </a:rPr>
              <a:t>Война к Суре не подходила,</a:t>
            </a:r>
          </a:p>
          <a:p>
            <a:r>
              <a:rPr lang="ru-RU" sz="1200" kern="1200" dirty="0">
                <a:solidFill>
                  <a:schemeClr val="tx1"/>
                </a:solidFill>
                <a:latin typeface="+mn-lt"/>
                <a:ea typeface="+mn-ea"/>
                <a:cs typeface="+mn-cs"/>
              </a:rPr>
              <a:t>Сгорел внезапности запал.</a:t>
            </a:r>
          </a:p>
          <a:p>
            <a:r>
              <a:rPr lang="ru-RU" sz="1200" kern="1200" dirty="0">
                <a:solidFill>
                  <a:schemeClr val="tx1"/>
                </a:solidFill>
                <a:latin typeface="+mn-lt"/>
                <a:ea typeface="+mn-ea"/>
                <a:cs typeface="+mn-cs"/>
              </a:rPr>
              <a:t>Но для нее и здесь «могилы»</a:t>
            </a:r>
          </a:p>
          <a:p>
            <a:r>
              <a:rPr lang="ru-RU" sz="1200" kern="1200" dirty="0">
                <a:solidFill>
                  <a:schemeClr val="tx1"/>
                </a:solidFill>
                <a:latin typeface="+mn-lt"/>
                <a:ea typeface="+mn-ea"/>
                <a:cs typeface="+mn-cs"/>
              </a:rPr>
              <a:t>Народ и день, и ночь копал…</a:t>
            </a:r>
          </a:p>
          <a:p>
            <a:pPr eaLnBrk="0" fontAlgn="base" hangingPunct="0"/>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24715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D55FEDD1-5C2F-41CE-83CB-674FAD7B641A}" type="slidenum">
              <a:rPr lang="ru-RU" altLang="ru-RU" smtClean="0">
                <a:solidFill>
                  <a:srgbClr val="000000"/>
                </a:solidFill>
                <a:latin typeface="Times New Roman" pitchFamily="16" charset="0"/>
              </a:rPr>
              <a:pPr eaLnBrk="1"/>
              <a:t>11</a:t>
            </a:fld>
            <a:endParaRPr lang="ru-RU" altLang="ru-RU" dirty="0">
              <a:solidFill>
                <a:srgbClr val="000000"/>
              </a:solidFill>
              <a:latin typeface="Times New Roman" pitchFamily="16" charset="0"/>
            </a:endParaRPr>
          </a:p>
        </p:txBody>
      </p:sp>
      <p:sp>
        <p:nvSpPr>
          <p:cNvPr id="24579" name="Text Box 1"/>
          <p:cNvSpPr txBox="1">
            <a:spLocks noChangeArrowheads="1"/>
          </p:cNvSpPr>
          <p:nvPr/>
        </p:nvSpPr>
        <p:spPr bwMode="auto">
          <a:xfrm>
            <a:off x="3881208" y="8685105"/>
            <a:ext cx="2936468" cy="41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828AF03F-C0A3-4C1E-8BFF-DB80692974A0}"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11</a:t>
            </a:fld>
            <a:endParaRPr lang="ru-RU" altLang="ru-RU" sz="1300" dirty="0">
              <a:solidFill>
                <a:srgbClr val="000000"/>
              </a:solidFill>
              <a:latin typeface="Times New Roman" pitchFamily="16" charset="0"/>
              <a:cs typeface="Segoe UI" charset="0"/>
            </a:endParaRPr>
          </a:p>
        </p:txBody>
      </p:sp>
      <p:sp>
        <p:nvSpPr>
          <p:cNvPr id="24580" name="Text Box 2"/>
          <p:cNvSpPr txBox="1">
            <a:spLocks noChangeArrowheads="1"/>
          </p:cNvSpPr>
          <p:nvPr/>
        </p:nvSpPr>
        <p:spPr bwMode="auto">
          <a:xfrm>
            <a:off x="3881212" y="8685103"/>
            <a:ext cx="2945109" cy="42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690FC191-8027-4875-B245-B7918DB6E8B7}"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11</a:t>
            </a:fld>
            <a:endParaRPr lang="ru-RU" altLang="ru-RU" sz="1300" dirty="0">
              <a:solidFill>
                <a:srgbClr val="000000"/>
              </a:solidFill>
              <a:latin typeface="Times New Roman" pitchFamily="16" charset="0"/>
              <a:cs typeface="Segoe UI" charset="0"/>
            </a:endParaRPr>
          </a:p>
        </p:txBody>
      </p:sp>
      <p:sp>
        <p:nvSpPr>
          <p:cNvPr id="24581" name="Rectangle 3"/>
          <p:cNvSpPr>
            <a:spLocks noGrp="1" noRot="1" noChangeAspect="1" noChangeArrowheads="1" noTextEdit="1"/>
          </p:cNvSpPr>
          <p:nvPr>
            <p:ph type="sldImg"/>
          </p:nvPr>
        </p:nvSpPr>
        <p:spPr>
          <a:xfrm>
            <a:off x="1141413" y="693738"/>
            <a:ext cx="4573587" cy="3429000"/>
          </a:xfrm>
          <a:solidFill>
            <a:srgbClr val="FFFFFF"/>
          </a:solidFill>
          <a:ln>
            <a:solidFill>
              <a:srgbClr val="000000"/>
            </a:solidFill>
            <a:miter lim="800000"/>
            <a:headEnd/>
            <a:tailEnd/>
          </a:ln>
        </p:spPr>
      </p:sp>
      <p:sp>
        <p:nvSpPr>
          <p:cNvPr id="24582" name="Text Box 4"/>
          <p:cNvSpPr txBox="1">
            <a:spLocks noChangeArrowheads="1"/>
          </p:cNvSpPr>
          <p:nvPr/>
        </p:nvSpPr>
        <p:spPr bwMode="auto">
          <a:xfrm>
            <a:off x="685513" y="4343232"/>
            <a:ext cx="5486976" cy="41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786" tIns="41893" rIns="83786" bIns="41893" anchor="ctr"/>
          <a:lstStyle/>
          <a:p>
            <a:pPr defTabSz="448843" fontAlgn="base" hangingPunct="0">
              <a:lnSpc>
                <a:spcPct val="93000"/>
              </a:lnSpc>
              <a:spcBef>
                <a:spcPct val="0"/>
              </a:spcBef>
              <a:spcAft>
                <a:spcPct val="0"/>
              </a:spcAft>
              <a:buClr>
                <a:srgbClr val="000000"/>
              </a:buClr>
              <a:buSzPct val="100000"/>
              <a:buFont typeface="Times New Roman" pitchFamily="16" charset="0"/>
              <a:buNone/>
            </a:pPr>
            <a:endParaRPr lang="ru-RU" altLang="ru-RU" dirty="0">
              <a:solidFill>
                <a:prstClr val="white"/>
              </a:solidFill>
              <a:latin typeface="Arial" charset="0"/>
              <a:ea typeface="Microsoft YaHei" charset="-122"/>
              <a:cs typeface="Arial" charset="0"/>
            </a:endParaRPr>
          </a:p>
        </p:txBody>
      </p:sp>
      <p:sp>
        <p:nvSpPr>
          <p:cNvPr id="24583" name="Заметки 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ru-RU" sz="1200" kern="1200" dirty="0">
                <a:solidFill>
                  <a:schemeClr val="tx1"/>
                </a:solidFill>
                <a:latin typeface="+mn-lt"/>
                <a:ea typeface="+mn-ea"/>
                <a:cs typeface="+mn-cs"/>
              </a:rPr>
              <a:t>Чебоксарские школьники одними из первых приступили к работе по сбору исторических фактов и свидетельств участников тех событий.</a:t>
            </a:r>
          </a:p>
          <a:p>
            <a:r>
              <a:rPr lang="ru-RU" sz="1200" kern="1200" dirty="0">
                <a:solidFill>
                  <a:schemeClr val="tx1"/>
                </a:solidFill>
                <a:latin typeface="+mn-lt"/>
                <a:ea typeface="+mn-ea"/>
                <a:cs typeface="+mn-cs"/>
              </a:rPr>
              <a:t>Работа проводилась в рамках реализации муниципального проекта «Героические страницы Сурского рубежа».</a:t>
            </a:r>
          </a:p>
          <a:p>
            <a:endParaRPr lang="ru-RU" sz="1200" kern="1200" dirty="0">
              <a:solidFill>
                <a:schemeClr val="tx1"/>
              </a:solidFill>
              <a:effectLst/>
              <a:latin typeface="+mn-lt"/>
              <a:ea typeface="+mn-ea"/>
              <a:cs typeface="+mn-cs"/>
            </a:endParaRPr>
          </a:p>
          <a:p>
            <a:pPr eaLnBrk="0" fontAlgn="base" hangingPunct="0"/>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35750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Членами 12 школьных поисковых отрядов были организованы выезды в 9 муниципальных районов и 2 города, на территории которых в годы войны шло строительство. </a:t>
            </a:r>
          </a:p>
          <a:p>
            <a:r>
              <a:rPr lang="ru-RU" sz="1200" kern="1200" dirty="0">
                <a:solidFill>
                  <a:schemeClr val="tx1"/>
                </a:solidFill>
                <a:latin typeface="+mn-lt"/>
                <a:ea typeface="+mn-ea"/>
                <a:cs typeface="+mn-cs"/>
              </a:rPr>
              <a:t>В ходе выездов юные поисковики определили участки на территории муниципальных образований, где шло строительство рубежей; обозначили объекты для включения в образовательные экскурсионные маршруты и составили их  описание. </a:t>
            </a:r>
          </a:p>
        </p:txBody>
      </p:sp>
      <p:sp>
        <p:nvSpPr>
          <p:cNvPr id="4" name="Номер слайда 3"/>
          <p:cNvSpPr>
            <a:spLocks noGrp="1"/>
          </p:cNvSpPr>
          <p:nvPr>
            <p:ph type="sldNum" sz="quarter" idx="10"/>
          </p:nvPr>
        </p:nvSpPr>
        <p:spPr/>
        <p:txBody>
          <a:bodyPr/>
          <a:lstStyle/>
          <a:p>
            <a:fld id="{DDA2F6C5-C3A7-4B7B-A9A7-173DDFA665B2}" type="slidenum">
              <a:rPr lang="ru-RU" smtClean="0"/>
              <a:pPr/>
              <a:t>12</a:t>
            </a:fld>
            <a:endParaRPr lang="ru-RU"/>
          </a:p>
        </p:txBody>
      </p:sp>
    </p:spTree>
    <p:extLst>
      <p:ext uri="{BB962C8B-B14F-4D97-AF65-F5344CB8AC3E}">
        <p14:creationId xmlns:p14="http://schemas.microsoft.com/office/powerpoint/2010/main" val="4008963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Выезжая в районы, школьники встречались с непосредственными</a:t>
            </a:r>
            <a:r>
              <a:rPr lang="ru-RU" sz="1200" b="1" kern="1200" dirty="0">
                <a:solidFill>
                  <a:schemeClr val="tx1"/>
                </a:solidFill>
                <a:latin typeface="+mn-lt"/>
                <a:ea typeface="+mn-ea"/>
                <a:cs typeface="+mn-cs"/>
              </a:rPr>
              <a:t> </a:t>
            </a:r>
            <a:r>
              <a:rPr lang="ru-RU" sz="1200" kern="1200" dirty="0">
                <a:solidFill>
                  <a:schemeClr val="tx1"/>
                </a:solidFill>
                <a:latin typeface="+mn-lt"/>
                <a:ea typeface="+mn-ea"/>
                <a:cs typeface="+mn-cs"/>
              </a:rPr>
              <a:t>участниками строительства обороны или их родственниками. Иногда герои тех лет находились и среди своих родственников.</a:t>
            </a:r>
          </a:p>
          <a:p>
            <a:r>
              <a:rPr lang="ru-RU" sz="1200" kern="1200" dirty="0">
                <a:solidFill>
                  <a:schemeClr val="tx1"/>
                </a:solidFill>
                <a:latin typeface="+mn-lt"/>
                <a:ea typeface="+mn-ea"/>
                <a:cs typeface="+mn-cs"/>
              </a:rPr>
              <a:t>К примеру, Грачев Егор, ученик школы № 31, узнал о подвиге прабабушки Марии Ивановны Грачевой, которая в 17 лет валила лес и копала окопы. </a:t>
            </a:r>
          </a:p>
          <a:p>
            <a:r>
              <a:rPr lang="ru-RU" sz="1200" kern="1200" dirty="0">
                <a:solidFill>
                  <a:schemeClr val="tx1"/>
                </a:solidFill>
                <a:latin typeface="+mn-lt"/>
                <a:ea typeface="+mn-ea"/>
                <a:cs typeface="+mn-cs"/>
              </a:rPr>
              <a:t>«Это совсем иначе, чем смотреть фильмы и читать книги, — признаются юные участники экспедиций в районы Чувашии. — Ветераны не всегда считают, что они герои. Тогда, говорят, это было совершенно естественно. Все так жили, все вместе шли к победе над врагом».</a:t>
            </a:r>
          </a:p>
          <a:p>
            <a:endParaRPr lang="ru-RU" dirty="0"/>
          </a:p>
        </p:txBody>
      </p:sp>
      <p:sp>
        <p:nvSpPr>
          <p:cNvPr id="4" name="Номер слайда 3"/>
          <p:cNvSpPr>
            <a:spLocks noGrp="1"/>
          </p:cNvSpPr>
          <p:nvPr>
            <p:ph type="sldNum" sz="quarter" idx="10"/>
          </p:nvPr>
        </p:nvSpPr>
        <p:spPr/>
        <p:txBody>
          <a:bodyPr/>
          <a:lstStyle/>
          <a:p>
            <a:fld id="{A4F471BD-BAD2-46D7-BDE8-8E13D6C74C45}" type="slidenum">
              <a:rPr lang="ru-RU" smtClean="0"/>
              <a:pPr/>
              <a:t>13</a:t>
            </a:fld>
            <a:endParaRPr lang="ru-RU"/>
          </a:p>
        </p:txBody>
      </p:sp>
    </p:spTree>
    <p:extLst>
      <p:ext uri="{BB962C8B-B14F-4D97-AF65-F5344CB8AC3E}">
        <p14:creationId xmlns:p14="http://schemas.microsoft.com/office/powerpoint/2010/main" val="3910528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D55FEDD1-5C2F-41CE-83CB-674FAD7B641A}" type="slidenum">
              <a:rPr lang="ru-RU" altLang="ru-RU" smtClean="0">
                <a:solidFill>
                  <a:srgbClr val="000000"/>
                </a:solidFill>
                <a:latin typeface="Times New Roman" pitchFamily="16" charset="0"/>
              </a:rPr>
              <a:pPr eaLnBrk="1"/>
              <a:t>14</a:t>
            </a:fld>
            <a:endParaRPr lang="ru-RU" altLang="ru-RU" dirty="0">
              <a:solidFill>
                <a:srgbClr val="000000"/>
              </a:solidFill>
              <a:latin typeface="Times New Roman" pitchFamily="16" charset="0"/>
            </a:endParaRPr>
          </a:p>
        </p:txBody>
      </p:sp>
      <p:sp>
        <p:nvSpPr>
          <p:cNvPr id="24579" name="Text Box 1"/>
          <p:cNvSpPr txBox="1">
            <a:spLocks noChangeArrowheads="1"/>
          </p:cNvSpPr>
          <p:nvPr/>
        </p:nvSpPr>
        <p:spPr bwMode="auto">
          <a:xfrm>
            <a:off x="3881208" y="8685105"/>
            <a:ext cx="2936468" cy="41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828AF03F-C0A3-4C1E-8BFF-DB80692974A0}"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14</a:t>
            </a:fld>
            <a:endParaRPr lang="ru-RU" altLang="ru-RU" sz="1300" dirty="0">
              <a:solidFill>
                <a:srgbClr val="000000"/>
              </a:solidFill>
              <a:latin typeface="Times New Roman" pitchFamily="16" charset="0"/>
              <a:cs typeface="Segoe UI" charset="0"/>
            </a:endParaRPr>
          </a:p>
        </p:txBody>
      </p:sp>
      <p:sp>
        <p:nvSpPr>
          <p:cNvPr id="24580" name="Text Box 2"/>
          <p:cNvSpPr txBox="1">
            <a:spLocks noChangeArrowheads="1"/>
          </p:cNvSpPr>
          <p:nvPr/>
        </p:nvSpPr>
        <p:spPr bwMode="auto">
          <a:xfrm>
            <a:off x="3881212" y="8685103"/>
            <a:ext cx="2945109" cy="42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690FC191-8027-4875-B245-B7918DB6E8B7}"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14</a:t>
            </a:fld>
            <a:endParaRPr lang="ru-RU" altLang="ru-RU" sz="1300" dirty="0">
              <a:solidFill>
                <a:srgbClr val="000000"/>
              </a:solidFill>
              <a:latin typeface="Times New Roman" pitchFamily="16" charset="0"/>
              <a:cs typeface="Segoe UI" charset="0"/>
            </a:endParaRPr>
          </a:p>
        </p:txBody>
      </p:sp>
      <p:sp>
        <p:nvSpPr>
          <p:cNvPr id="24581" name="Rectangle 3"/>
          <p:cNvSpPr>
            <a:spLocks noGrp="1" noRot="1" noChangeAspect="1" noChangeArrowheads="1" noTextEdit="1"/>
          </p:cNvSpPr>
          <p:nvPr>
            <p:ph type="sldImg"/>
          </p:nvPr>
        </p:nvSpPr>
        <p:spPr>
          <a:xfrm>
            <a:off x="1141413" y="693738"/>
            <a:ext cx="4573587" cy="3429000"/>
          </a:xfrm>
          <a:solidFill>
            <a:srgbClr val="FFFFFF"/>
          </a:solidFill>
          <a:ln>
            <a:solidFill>
              <a:srgbClr val="000000"/>
            </a:solidFill>
            <a:miter lim="800000"/>
            <a:headEnd/>
            <a:tailEnd/>
          </a:ln>
        </p:spPr>
      </p:sp>
      <p:sp>
        <p:nvSpPr>
          <p:cNvPr id="24582" name="Text Box 4"/>
          <p:cNvSpPr txBox="1">
            <a:spLocks noChangeArrowheads="1"/>
          </p:cNvSpPr>
          <p:nvPr/>
        </p:nvSpPr>
        <p:spPr bwMode="auto">
          <a:xfrm>
            <a:off x="685513" y="4343232"/>
            <a:ext cx="5486976" cy="41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786" tIns="41893" rIns="83786" bIns="41893" anchor="ctr"/>
          <a:lstStyle/>
          <a:p>
            <a:pPr defTabSz="448843" fontAlgn="base" hangingPunct="0">
              <a:lnSpc>
                <a:spcPct val="93000"/>
              </a:lnSpc>
              <a:spcBef>
                <a:spcPct val="0"/>
              </a:spcBef>
              <a:spcAft>
                <a:spcPct val="0"/>
              </a:spcAft>
              <a:buClr>
                <a:srgbClr val="000000"/>
              </a:buClr>
              <a:buSzPct val="100000"/>
              <a:buFont typeface="Times New Roman" pitchFamily="16" charset="0"/>
              <a:buNone/>
            </a:pPr>
            <a:endParaRPr lang="ru-RU" altLang="ru-RU" dirty="0">
              <a:solidFill>
                <a:prstClr val="white"/>
              </a:solidFill>
              <a:latin typeface="Arial" charset="0"/>
              <a:ea typeface="Microsoft YaHei" charset="-122"/>
              <a:cs typeface="Arial" charset="0"/>
            </a:endParaRPr>
          </a:p>
        </p:txBody>
      </p:sp>
      <p:sp>
        <p:nvSpPr>
          <p:cNvPr id="24583" name="Заметки 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latin typeface="+mn-lt"/>
                <a:ea typeface="+mn-ea"/>
                <a:cs typeface="+mn-cs"/>
              </a:rPr>
              <a:t>Столичные школьники собрали почти 100 воспоминаний участников строительства, а также личные фотографии.</a:t>
            </a:r>
          </a:p>
          <a:p>
            <a:r>
              <a:rPr lang="ru-RU" sz="1200" kern="1200" dirty="0">
                <a:solidFill>
                  <a:schemeClr val="tx1"/>
                </a:solidFill>
                <a:latin typeface="+mn-lt"/>
                <a:ea typeface="+mn-ea"/>
                <a:cs typeface="+mn-cs"/>
              </a:rPr>
              <a:t>Результатом работы стал сборник воспоминаний участников строительства Сурского и Казанского оборонительных рубежей на территории Чувашии в годы Великой Отечественной войны «СТРОИТЕЛИ БЕЗМОЛВНЫХ РУБЕЖЕЙ».</a:t>
            </a:r>
          </a:p>
          <a:p>
            <a:pPr eaLnBrk="0" fontAlgn="base" hangingPunct="0"/>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03837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i="1" kern="1200" dirty="0">
                <a:solidFill>
                  <a:schemeClr val="tx1"/>
                </a:solidFill>
                <a:latin typeface="+mn-lt"/>
                <a:ea typeface="+mn-ea"/>
                <a:cs typeface="+mn-cs"/>
              </a:rPr>
              <a:t>Включается ролик, посвященный Сурскому и Казанскому оборонительным рубежам</a:t>
            </a:r>
            <a:endParaRPr lang="ru-RU" sz="12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4F628F9A-70FE-43C3-9527-46049B8B04CB}" type="slidenum">
              <a:rPr lang="ru-RU" smtClean="0"/>
              <a:pPr/>
              <a:t>15</a:t>
            </a:fld>
            <a:endParaRPr lang="ru-RU"/>
          </a:p>
        </p:txBody>
      </p:sp>
    </p:spTree>
    <p:extLst>
      <p:ext uri="{BB962C8B-B14F-4D97-AF65-F5344CB8AC3E}">
        <p14:creationId xmlns:p14="http://schemas.microsoft.com/office/powerpoint/2010/main" val="3622802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D55FEDD1-5C2F-41CE-83CB-674FAD7B641A}" type="slidenum">
              <a:rPr lang="ru-RU" altLang="ru-RU" smtClean="0">
                <a:solidFill>
                  <a:srgbClr val="000000"/>
                </a:solidFill>
                <a:latin typeface="Times New Roman" pitchFamily="16" charset="0"/>
              </a:rPr>
              <a:pPr eaLnBrk="1"/>
              <a:t>16</a:t>
            </a:fld>
            <a:endParaRPr lang="ru-RU" altLang="ru-RU" dirty="0">
              <a:solidFill>
                <a:srgbClr val="000000"/>
              </a:solidFill>
              <a:latin typeface="Times New Roman" pitchFamily="16" charset="0"/>
            </a:endParaRPr>
          </a:p>
        </p:txBody>
      </p:sp>
      <p:sp>
        <p:nvSpPr>
          <p:cNvPr id="24579" name="Text Box 1"/>
          <p:cNvSpPr txBox="1">
            <a:spLocks noChangeArrowheads="1"/>
          </p:cNvSpPr>
          <p:nvPr/>
        </p:nvSpPr>
        <p:spPr bwMode="auto">
          <a:xfrm>
            <a:off x="3881208" y="8685105"/>
            <a:ext cx="2936468" cy="41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828AF03F-C0A3-4C1E-8BFF-DB80692974A0}"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16</a:t>
            </a:fld>
            <a:endParaRPr lang="ru-RU" altLang="ru-RU" sz="1300" dirty="0">
              <a:solidFill>
                <a:srgbClr val="000000"/>
              </a:solidFill>
              <a:latin typeface="Times New Roman" pitchFamily="16" charset="0"/>
              <a:cs typeface="Segoe UI" charset="0"/>
            </a:endParaRPr>
          </a:p>
        </p:txBody>
      </p:sp>
      <p:sp>
        <p:nvSpPr>
          <p:cNvPr id="24580" name="Text Box 2"/>
          <p:cNvSpPr txBox="1">
            <a:spLocks noChangeArrowheads="1"/>
          </p:cNvSpPr>
          <p:nvPr/>
        </p:nvSpPr>
        <p:spPr bwMode="auto">
          <a:xfrm>
            <a:off x="3881212" y="8685103"/>
            <a:ext cx="2945109" cy="42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690FC191-8027-4875-B245-B7918DB6E8B7}"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16</a:t>
            </a:fld>
            <a:endParaRPr lang="ru-RU" altLang="ru-RU" sz="1300" dirty="0">
              <a:solidFill>
                <a:srgbClr val="000000"/>
              </a:solidFill>
              <a:latin typeface="Times New Roman" pitchFamily="16" charset="0"/>
              <a:cs typeface="Segoe UI" charset="0"/>
            </a:endParaRPr>
          </a:p>
        </p:txBody>
      </p:sp>
      <p:sp>
        <p:nvSpPr>
          <p:cNvPr id="24581" name="Rectangle 3"/>
          <p:cNvSpPr>
            <a:spLocks noGrp="1" noRot="1" noChangeAspect="1" noChangeArrowheads="1" noTextEdit="1"/>
          </p:cNvSpPr>
          <p:nvPr>
            <p:ph type="sldImg"/>
          </p:nvPr>
        </p:nvSpPr>
        <p:spPr>
          <a:xfrm>
            <a:off x="1141413" y="693738"/>
            <a:ext cx="4573587" cy="3429000"/>
          </a:xfrm>
          <a:solidFill>
            <a:srgbClr val="FFFFFF"/>
          </a:solidFill>
          <a:ln>
            <a:solidFill>
              <a:srgbClr val="000000"/>
            </a:solidFill>
            <a:miter lim="800000"/>
            <a:headEnd/>
            <a:tailEnd/>
          </a:ln>
        </p:spPr>
      </p:sp>
      <p:sp>
        <p:nvSpPr>
          <p:cNvPr id="24582" name="Text Box 4"/>
          <p:cNvSpPr txBox="1">
            <a:spLocks noChangeArrowheads="1"/>
          </p:cNvSpPr>
          <p:nvPr/>
        </p:nvSpPr>
        <p:spPr bwMode="auto">
          <a:xfrm>
            <a:off x="685513" y="4343232"/>
            <a:ext cx="5486976" cy="41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786" tIns="41893" rIns="83786" bIns="41893" anchor="ctr"/>
          <a:lstStyle/>
          <a:p>
            <a:pPr defTabSz="448843" fontAlgn="base" hangingPunct="0">
              <a:lnSpc>
                <a:spcPct val="93000"/>
              </a:lnSpc>
              <a:spcBef>
                <a:spcPct val="0"/>
              </a:spcBef>
              <a:spcAft>
                <a:spcPct val="0"/>
              </a:spcAft>
              <a:buClr>
                <a:srgbClr val="000000"/>
              </a:buClr>
              <a:buSzPct val="100000"/>
              <a:buFont typeface="Times New Roman" pitchFamily="16" charset="0"/>
              <a:buNone/>
            </a:pPr>
            <a:endParaRPr lang="ru-RU" altLang="ru-RU" dirty="0">
              <a:solidFill>
                <a:prstClr val="white"/>
              </a:solidFill>
              <a:latin typeface="Arial" charset="0"/>
              <a:ea typeface="Microsoft YaHei" charset="-122"/>
              <a:cs typeface="Arial" charset="0"/>
            </a:endParaRPr>
          </a:p>
        </p:txBody>
      </p:sp>
      <p:sp>
        <p:nvSpPr>
          <p:cNvPr id="24583" name="Заметки 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latin typeface="+mn-lt"/>
                <a:ea typeface="+mn-ea"/>
                <a:cs typeface="+mn-cs"/>
              </a:rPr>
              <a:t>В память о подвиге тружеников тыла в районах строительства рубежей установлены обелиски и памятные знаки.</a:t>
            </a:r>
          </a:p>
          <a:p>
            <a:r>
              <a:rPr lang="ru-RU" sz="1200" kern="1200" dirty="0">
                <a:solidFill>
                  <a:schemeClr val="tx1"/>
                </a:solidFill>
                <a:latin typeface="+mn-lt"/>
                <a:ea typeface="+mn-ea"/>
                <a:cs typeface="+mn-cs"/>
              </a:rPr>
              <a:t> </a:t>
            </a:r>
          </a:p>
          <a:p>
            <a:pPr marL="0" marR="0" indent="0" algn="l" defTabSz="914400" rtl="0" eaLnBrk="0" fontAlgn="base" latinLnBrk="0" hangingPunct="0">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eaLnBrk="0" fontAlgn="base" hangingPunct="0"/>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24715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D55FEDD1-5C2F-41CE-83CB-674FAD7B641A}" type="slidenum">
              <a:rPr lang="ru-RU" altLang="ru-RU" smtClean="0">
                <a:solidFill>
                  <a:srgbClr val="000000"/>
                </a:solidFill>
                <a:latin typeface="Times New Roman" pitchFamily="16" charset="0"/>
              </a:rPr>
              <a:pPr eaLnBrk="1"/>
              <a:t>17</a:t>
            </a:fld>
            <a:endParaRPr lang="ru-RU" altLang="ru-RU" dirty="0">
              <a:solidFill>
                <a:srgbClr val="000000"/>
              </a:solidFill>
              <a:latin typeface="Times New Roman" pitchFamily="16" charset="0"/>
            </a:endParaRPr>
          </a:p>
        </p:txBody>
      </p:sp>
      <p:sp>
        <p:nvSpPr>
          <p:cNvPr id="24579" name="Text Box 1"/>
          <p:cNvSpPr txBox="1">
            <a:spLocks noChangeArrowheads="1"/>
          </p:cNvSpPr>
          <p:nvPr/>
        </p:nvSpPr>
        <p:spPr bwMode="auto">
          <a:xfrm>
            <a:off x="3881208" y="8685105"/>
            <a:ext cx="2936468" cy="41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828AF03F-C0A3-4C1E-8BFF-DB80692974A0}"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17</a:t>
            </a:fld>
            <a:endParaRPr lang="ru-RU" altLang="ru-RU" sz="1300" dirty="0">
              <a:solidFill>
                <a:srgbClr val="000000"/>
              </a:solidFill>
              <a:latin typeface="Times New Roman" pitchFamily="16" charset="0"/>
              <a:cs typeface="Segoe UI" charset="0"/>
            </a:endParaRPr>
          </a:p>
        </p:txBody>
      </p:sp>
      <p:sp>
        <p:nvSpPr>
          <p:cNvPr id="24580" name="Text Box 2"/>
          <p:cNvSpPr txBox="1">
            <a:spLocks noChangeArrowheads="1"/>
          </p:cNvSpPr>
          <p:nvPr/>
        </p:nvSpPr>
        <p:spPr bwMode="auto">
          <a:xfrm>
            <a:off x="3881212" y="8685103"/>
            <a:ext cx="2945109" cy="42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690FC191-8027-4875-B245-B7918DB6E8B7}"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17</a:t>
            </a:fld>
            <a:endParaRPr lang="ru-RU" altLang="ru-RU" sz="1300" dirty="0">
              <a:solidFill>
                <a:srgbClr val="000000"/>
              </a:solidFill>
              <a:latin typeface="Times New Roman" pitchFamily="16" charset="0"/>
              <a:cs typeface="Segoe UI" charset="0"/>
            </a:endParaRPr>
          </a:p>
        </p:txBody>
      </p:sp>
      <p:sp>
        <p:nvSpPr>
          <p:cNvPr id="24581" name="Rectangle 3"/>
          <p:cNvSpPr>
            <a:spLocks noGrp="1" noRot="1" noChangeAspect="1" noChangeArrowheads="1" noTextEdit="1"/>
          </p:cNvSpPr>
          <p:nvPr>
            <p:ph type="sldImg"/>
          </p:nvPr>
        </p:nvSpPr>
        <p:spPr>
          <a:xfrm>
            <a:off x="1141413" y="693738"/>
            <a:ext cx="4573587" cy="3429000"/>
          </a:xfrm>
          <a:solidFill>
            <a:srgbClr val="FFFFFF"/>
          </a:solidFill>
          <a:ln>
            <a:solidFill>
              <a:srgbClr val="000000"/>
            </a:solidFill>
            <a:miter lim="800000"/>
            <a:headEnd/>
            <a:tailEnd/>
          </a:ln>
        </p:spPr>
      </p:sp>
      <p:sp>
        <p:nvSpPr>
          <p:cNvPr id="24582" name="Text Box 4"/>
          <p:cNvSpPr txBox="1">
            <a:spLocks noChangeArrowheads="1"/>
          </p:cNvSpPr>
          <p:nvPr/>
        </p:nvSpPr>
        <p:spPr bwMode="auto">
          <a:xfrm>
            <a:off x="685513" y="4343232"/>
            <a:ext cx="5486976" cy="41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786" tIns="41893" rIns="83786" bIns="41893" anchor="ctr"/>
          <a:lstStyle/>
          <a:p>
            <a:pPr defTabSz="448843" fontAlgn="base" hangingPunct="0">
              <a:lnSpc>
                <a:spcPct val="93000"/>
              </a:lnSpc>
              <a:spcBef>
                <a:spcPct val="0"/>
              </a:spcBef>
              <a:spcAft>
                <a:spcPct val="0"/>
              </a:spcAft>
              <a:buClr>
                <a:srgbClr val="000000"/>
              </a:buClr>
              <a:buSzPct val="100000"/>
              <a:buFont typeface="Times New Roman" pitchFamily="16" charset="0"/>
              <a:buNone/>
            </a:pPr>
            <a:endParaRPr lang="ru-RU" altLang="ru-RU" dirty="0">
              <a:solidFill>
                <a:prstClr val="white"/>
              </a:solidFill>
              <a:latin typeface="Arial" charset="0"/>
              <a:ea typeface="Microsoft YaHei" charset="-122"/>
              <a:cs typeface="Arial" charset="0"/>
            </a:endParaRPr>
          </a:p>
        </p:txBody>
      </p:sp>
      <p:sp>
        <p:nvSpPr>
          <p:cNvPr id="24583" name="Заметки 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9 мая впервые свыше 150 участников12 школьных поисковых отрядов города Чебоксары впервые приняли участие в Параде Победы в акции «Бессмертный полк участников строительства Сурского и Казанского оборонительных рубежей».</a:t>
            </a:r>
            <a:endParaRPr lang="ru-RU" sz="1200" kern="1200">
              <a:solidFill>
                <a:schemeClr val="tx1"/>
              </a:solidFill>
              <a:latin typeface="+mn-lt"/>
              <a:ea typeface="+mn-ea"/>
              <a:cs typeface="+mn-cs"/>
            </a:endParaRPr>
          </a:p>
          <a:p>
            <a:pPr eaLnBrk="0" fontAlgn="base" hangingPunct="0"/>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25653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D55FEDD1-5C2F-41CE-83CB-674FAD7B641A}" type="slidenum">
              <a:rPr lang="ru-RU" altLang="ru-RU" smtClean="0">
                <a:solidFill>
                  <a:srgbClr val="000000"/>
                </a:solidFill>
                <a:latin typeface="Times New Roman" pitchFamily="16" charset="0"/>
              </a:rPr>
              <a:pPr eaLnBrk="1"/>
              <a:t>18</a:t>
            </a:fld>
            <a:endParaRPr lang="ru-RU" altLang="ru-RU" dirty="0">
              <a:solidFill>
                <a:srgbClr val="000000"/>
              </a:solidFill>
              <a:latin typeface="Times New Roman" pitchFamily="16" charset="0"/>
            </a:endParaRPr>
          </a:p>
        </p:txBody>
      </p:sp>
      <p:sp>
        <p:nvSpPr>
          <p:cNvPr id="24579" name="Text Box 1"/>
          <p:cNvSpPr txBox="1">
            <a:spLocks noChangeArrowheads="1"/>
          </p:cNvSpPr>
          <p:nvPr/>
        </p:nvSpPr>
        <p:spPr bwMode="auto">
          <a:xfrm>
            <a:off x="3881208" y="8685105"/>
            <a:ext cx="2936468" cy="41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828AF03F-C0A3-4C1E-8BFF-DB80692974A0}"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18</a:t>
            </a:fld>
            <a:endParaRPr lang="ru-RU" altLang="ru-RU" sz="1300" dirty="0">
              <a:solidFill>
                <a:srgbClr val="000000"/>
              </a:solidFill>
              <a:latin typeface="Times New Roman" pitchFamily="16" charset="0"/>
              <a:cs typeface="Segoe UI" charset="0"/>
            </a:endParaRPr>
          </a:p>
        </p:txBody>
      </p:sp>
      <p:sp>
        <p:nvSpPr>
          <p:cNvPr id="24580" name="Text Box 2"/>
          <p:cNvSpPr txBox="1">
            <a:spLocks noChangeArrowheads="1"/>
          </p:cNvSpPr>
          <p:nvPr/>
        </p:nvSpPr>
        <p:spPr bwMode="auto">
          <a:xfrm>
            <a:off x="3881212" y="8685103"/>
            <a:ext cx="2945109" cy="42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690FC191-8027-4875-B245-B7918DB6E8B7}"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18</a:t>
            </a:fld>
            <a:endParaRPr lang="ru-RU" altLang="ru-RU" sz="1300" dirty="0">
              <a:solidFill>
                <a:srgbClr val="000000"/>
              </a:solidFill>
              <a:latin typeface="Times New Roman" pitchFamily="16" charset="0"/>
              <a:cs typeface="Segoe UI" charset="0"/>
            </a:endParaRPr>
          </a:p>
        </p:txBody>
      </p:sp>
      <p:sp>
        <p:nvSpPr>
          <p:cNvPr id="24581" name="Rectangle 3"/>
          <p:cNvSpPr>
            <a:spLocks noGrp="1" noRot="1" noChangeAspect="1" noChangeArrowheads="1" noTextEdit="1"/>
          </p:cNvSpPr>
          <p:nvPr>
            <p:ph type="sldImg"/>
          </p:nvPr>
        </p:nvSpPr>
        <p:spPr>
          <a:xfrm>
            <a:off x="1141413" y="693738"/>
            <a:ext cx="4573587" cy="3429000"/>
          </a:xfrm>
          <a:solidFill>
            <a:srgbClr val="FFFFFF"/>
          </a:solidFill>
          <a:ln>
            <a:solidFill>
              <a:srgbClr val="000000"/>
            </a:solidFill>
            <a:miter lim="800000"/>
            <a:headEnd/>
            <a:tailEnd/>
          </a:ln>
        </p:spPr>
      </p:sp>
      <p:sp>
        <p:nvSpPr>
          <p:cNvPr id="24582" name="Text Box 4"/>
          <p:cNvSpPr txBox="1">
            <a:spLocks noChangeArrowheads="1"/>
          </p:cNvSpPr>
          <p:nvPr/>
        </p:nvSpPr>
        <p:spPr bwMode="auto">
          <a:xfrm>
            <a:off x="685513" y="4343232"/>
            <a:ext cx="5486976" cy="41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786" tIns="41893" rIns="83786" bIns="41893" anchor="ctr"/>
          <a:lstStyle/>
          <a:p>
            <a:pPr defTabSz="448843" fontAlgn="base" hangingPunct="0">
              <a:lnSpc>
                <a:spcPct val="93000"/>
              </a:lnSpc>
              <a:spcBef>
                <a:spcPct val="0"/>
              </a:spcBef>
              <a:spcAft>
                <a:spcPct val="0"/>
              </a:spcAft>
              <a:buClr>
                <a:srgbClr val="000000"/>
              </a:buClr>
              <a:buSzPct val="100000"/>
              <a:buFont typeface="Times New Roman" pitchFamily="16" charset="0"/>
              <a:buNone/>
            </a:pPr>
            <a:endParaRPr lang="ru-RU" altLang="ru-RU" dirty="0">
              <a:solidFill>
                <a:prstClr val="white"/>
              </a:solidFill>
              <a:latin typeface="Arial" charset="0"/>
              <a:ea typeface="Microsoft YaHei" charset="-122"/>
              <a:cs typeface="Arial" charset="0"/>
            </a:endParaRPr>
          </a:p>
        </p:txBody>
      </p:sp>
      <p:sp>
        <p:nvSpPr>
          <p:cNvPr id="24583" name="Заметки 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2565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D55FEDD1-5C2F-41CE-83CB-674FAD7B641A}" type="slidenum">
              <a:rPr lang="ru-RU" altLang="ru-RU" smtClean="0">
                <a:solidFill>
                  <a:srgbClr val="000000"/>
                </a:solidFill>
                <a:latin typeface="Times New Roman" pitchFamily="16" charset="0"/>
              </a:rPr>
              <a:pPr eaLnBrk="1"/>
              <a:t>2</a:t>
            </a:fld>
            <a:endParaRPr lang="ru-RU" altLang="ru-RU" dirty="0">
              <a:solidFill>
                <a:srgbClr val="000000"/>
              </a:solidFill>
              <a:latin typeface="Times New Roman" pitchFamily="16" charset="0"/>
            </a:endParaRPr>
          </a:p>
        </p:txBody>
      </p:sp>
      <p:sp>
        <p:nvSpPr>
          <p:cNvPr id="24579" name="Text Box 1"/>
          <p:cNvSpPr txBox="1">
            <a:spLocks noChangeArrowheads="1"/>
          </p:cNvSpPr>
          <p:nvPr/>
        </p:nvSpPr>
        <p:spPr bwMode="auto">
          <a:xfrm>
            <a:off x="3881208" y="8685105"/>
            <a:ext cx="2936468" cy="41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828AF03F-C0A3-4C1E-8BFF-DB80692974A0}"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2</a:t>
            </a:fld>
            <a:endParaRPr lang="ru-RU" altLang="ru-RU" sz="1300" dirty="0">
              <a:solidFill>
                <a:srgbClr val="000000"/>
              </a:solidFill>
              <a:latin typeface="Times New Roman" pitchFamily="16" charset="0"/>
              <a:cs typeface="Segoe UI" charset="0"/>
            </a:endParaRPr>
          </a:p>
        </p:txBody>
      </p:sp>
      <p:sp>
        <p:nvSpPr>
          <p:cNvPr id="24580" name="Text Box 2"/>
          <p:cNvSpPr txBox="1">
            <a:spLocks noChangeArrowheads="1"/>
          </p:cNvSpPr>
          <p:nvPr/>
        </p:nvSpPr>
        <p:spPr bwMode="auto">
          <a:xfrm>
            <a:off x="3881212" y="8685103"/>
            <a:ext cx="2945109" cy="42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690FC191-8027-4875-B245-B7918DB6E8B7}"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2</a:t>
            </a:fld>
            <a:endParaRPr lang="ru-RU" altLang="ru-RU" sz="1300" dirty="0">
              <a:solidFill>
                <a:srgbClr val="000000"/>
              </a:solidFill>
              <a:latin typeface="Times New Roman" pitchFamily="16" charset="0"/>
              <a:cs typeface="Segoe UI" charset="0"/>
            </a:endParaRPr>
          </a:p>
        </p:txBody>
      </p:sp>
      <p:sp>
        <p:nvSpPr>
          <p:cNvPr id="24581" name="Rectangle 3"/>
          <p:cNvSpPr>
            <a:spLocks noGrp="1" noRot="1" noChangeAspect="1" noChangeArrowheads="1" noTextEdit="1"/>
          </p:cNvSpPr>
          <p:nvPr>
            <p:ph type="sldImg"/>
          </p:nvPr>
        </p:nvSpPr>
        <p:spPr>
          <a:xfrm>
            <a:off x="1141413" y="693738"/>
            <a:ext cx="4573587" cy="3429000"/>
          </a:xfrm>
          <a:solidFill>
            <a:srgbClr val="FFFFFF"/>
          </a:solidFill>
          <a:ln>
            <a:solidFill>
              <a:srgbClr val="000000"/>
            </a:solidFill>
            <a:miter lim="800000"/>
            <a:headEnd/>
            <a:tailEnd/>
          </a:ln>
        </p:spPr>
      </p:sp>
      <p:sp>
        <p:nvSpPr>
          <p:cNvPr id="24582" name="Text Box 4"/>
          <p:cNvSpPr txBox="1">
            <a:spLocks noChangeArrowheads="1"/>
          </p:cNvSpPr>
          <p:nvPr/>
        </p:nvSpPr>
        <p:spPr bwMode="auto">
          <a:xfrm>
            <a:off x="685513" y="4343232"/>
            <a:ext cx="5486976" cy="41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786" tIns="41893" rIns="83786" bIns="41893" anchor="ctr"/>
          <a:lstStyle/>
          <a:p>
            <a:pPr defTabSz="448843" fontAlgn="base" hangingPunct="0">
              <a:lnSpc>
                <a:spcPct val="93000"/>
              </a:lnSpc>
              <a:spcBef>
                <a:spcPct val="0"/>
              </a:spcBef>
              <a:spcAft>
                <a:spcPct val="0"/>
              </a:spcAft>
              <a:buClr>
                <a:srgbClr val="000000"/>
              </a:buClr>
              <a:buSzPct val="100000"/>
              <a:buFont typeface="Times New Roman" pitchFamily="16" charset="0"/>
              <a:buNone/>
            </a:pPr>
            <a:endParaRPr lang="ru-RU" altLang="ru-RU" dirty="0">
              <a:solidFill>
                <a:prstClr val="white"/>
              </a:solidFill>
              <a:latin typeface="Arial" charset="0"/>
              <a:ea typeface="Microsoft YaHei" charset="-122"/>
              <a:cs typeface="Arial" charset="0"/>
            </a:endParaRPr>
          </a:p>
        </p:txBody>
      </p:sp>
      <p:sp>
        <p:nvSpPr>
          <p:cNvPr id="24583" name="Заметки 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latin typeface="+mn-lt"/>
                <a:ea typeface="+mn-ea"/>
                <a:cs typeface="+mn-cs"/>
              </a:rPr>
              <a:t>В 2021 году мы отметили 76-летие Победы в Великой Отечественной войне. </a:t>
            </a:r>
          </a:p>
          <a:p>
            <a:r>
              <a:rPr lang="ru-RU" sz="1200" kern="1200" dirty="0">
                <a:solidFill>
                  <a:schemeClr val="tx1"/>
                </a:solidFill>
                <a:latin typeface="+mn-lt"/>
                <a:ea typeface="+mn-ea"/>
                <a:cs typeface="+mn-cs"/>
              </a:rPr>
              <a:t>Великая Отечественная война против фашистской Германии была одной из самых тяжелых и жестоких. За 1418 дней войны погибло 27 млн. жителей нашей страны. Свыше 200 тысяч жителей Чувашии отправились на фронт, из которых более 100 тысяч погибло. </a:t>
            </a:r>
          </a:p>
          <a:p>
            <a:r>
              <a:rPr lang="ru-RU" sz="1200" kern="1200" dirty="0">
                <a:solidFill>
                  <a:schemeClr val="tx1"/>
                </a:solidFill>
                <a:latin typeface="+mn-lt"/>
                <a:ea typeface="+mn-ea"/>
                <a:cs typeface="+mn-cs"/>
              </a:rPr>
              <a:t>Мы помним и чтим героев сражений Великой Отечественной войны, помним павших на фронтах. Но не стоит забывать о тружениках тыла - о тех, кто внес свой вклад в Победу.</a:t>
            </a:r>
          </a:p>
          <a:p>
            <a:r>
              <a:rPr lang="ru-RU" sz="1200" kern="1200" dirty="0">
                <a:solidFill>
                  <a:schemeClr val="tx1"/>
                </a:solidFill>
                <a:latin typeface="+mn-lt"/>
                <a:ea typeface="+mn-ea"/>
                <a:cs typeface="+mn-cs"/>
              </a:rPr>
              <a:t>Война явилась тяжелым испытанием для нашего народа. Жители Чувашии достойно выполнили свой долг на фронте и в тылу, внесли заметный вклад в Победу. </a:t>
            </a:r>
          </a:p>
          <a:p>
            <a:pPr eaLnBrk="0" fontAlgn="base" hangingPunct="0"/>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24715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D55FEDD1-5C2F-41CE-83CB-674FAD7B641A}" type="slidenum">
              <a:rPr lang="ru-RU" altLang="ru-RU" smtClean="0">
                <a:solidFill>
                  <a:srgbClr val="000000"/>
                </a:solidFill>
                <a:latin typeface="Times New Roman" pitchFamily="16" charset="0"/>
              </a:rPr>
              <a:pPr eaLnBrk="1"/>
              <a:t>3</a:t>
            </a:fld>
            <a:endParaRPr lang="ru-RU" altLang="ru-RU" dirty="0">
              <a:solidFill>
                <a:srgbClr val="000000"/>
              </a:solidFill>
              <a:latin typeface="Times New Roman" pitchFamily="16" charset="0"/>
            </a:endParaRPr>
          </a:p>
        </p:txBody>
      </p:sp>
      <p:sp>
        <p:nvSpPr>
          <p:cNvPr id="24579" name="Text Box 1"/>
          <p:cNvSpPr txBox="1">
            <a:spLocks noChangeArrowheads="1"/>
          </p:cNvSpPr>
          <p:nvPr/>
        </p:nvSpPr>
        <p:spPr bwMode="auto">
          <a:xfrm>
            <a:off x="3881208" y="8685105"/>
            <a:ext cx="2936468" cy="41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828AF03F-C0A3-4C1E-8BFF-DB80692974A0}"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3</a:t>
            </a:fld>
            <a:endParaRPr lang="ru-RU" altLang="ru-RU" sz="1300" dirty="0">
              <a:solidFill>
                <a:srgbClr val="000000"/>
              </a:solidFill>
              <a:latin typeface="Times New Roman" pitchFamily="16" charset="0"/>
              <a:cs typeface="Segoe UI" charset="0"/>
            </a:endParaRPr>
          </a:p>
        </p:txBody>
      </p:sp>
      <p:sp>
        <p:nvSpPr>
          <p:cNvPr id="24580" name="Text Box 2"/>
          <p:cNvSpPr txBox="1">
            <a:spLocks noChangeArrowheads="1"/>
          </p:cNvSpPr>
          <p:nvPr/>
        </p:nvSpPr>
        <p:spPr bwMode="auto">
          <a:xfrm>
            <a:off x="3881212" y="8685103"/>
            <a:ext cx="2945109" cy="42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690FC191-8027-4875-B245-B7918DB6E8B7}"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3</a:t>
            </a:fld>
            <a:endParaRPr lang="ru-RU" altLang="ru-RU" sz="1300" dirty="0">
              <a:solidFill>
                <a:srgbClr val="000000"/>
              </a:solidFill>
              <a:latin typeface="Times New Roman" pitchFamily="16" charset="0"/>
              <a:cs typeface="Segoe UI" charset="0"/>
            </a:endParaRPr>
          </a:p>
        </p:txBody>
      </p:sp>
      <p:sp>
        <p:nvSpPr>
          <p:cNvPr id="24581" name="Rectangle 3"/>
          <p:cNvSpPr>
            <a:spLocks noGrp="1" noRot="1" noChangeAspect="1" noChangeArrowheads="1" noTextEdit="1"/>
          </p:cNvSpPr>
          <p:nvPr>
            <p:ph type="sldImg"/>
          </p:nvPr>
        </p:nvSpPr>
        <p:spPr>
          <a:xfrm>
            <a:off x="1141413" y="693738"/>
            <a:ext cx="4573587" cy="3429000"/>
          </a:xfrm>
          <a:solidFill>
            <a:srgbClr val="FFFFFF"/>
          </a:solidFill>
          <a:ln>
            <a:solidFill>
              <a:srgbClr val="000000"/>
            </a:solidFill>
            <a:miter lim="800000"/>
            <a:headEnd/>
            <a:tailEnd/>
          </a:ln>
        </p:spPr>
      </p:sp>
      <p:sp>
        <p:nvSpPr>
          <p:cNvPr id="24582" name="Text Box 4"/>
          <p:cNvSpPr txBox="1">
            <a:spLocks noChangeArrowheads="1"/>
          </p:cNvSpPr>
          <p:nvPr/>
        </p:nvSpPr>
        <p:spPr bwMode="auto">
          <a:xfrm>
            <a:off x="685513" y="4343232"/>
            <a:ext cx="5486976" cy="41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786" tIns="41893" rIns="83786" bIns="41893" anchor="ctr"/>
          <a:lstStyle/>
          <a:p>
            <a:pPr defTabSz="448843" fontAlgn="base" hangingPunct="0">
              <a:lnSpc>
                <a:spcPct val="93000"/>
              </a:lnSpc>
              <a:spcBef>
                <a:spcPct val="0"/>
              </a:spcBef>
              <a:spcAft>
                <a:spcPct val="0"/>
              </a:spcAft>
              <a:buClr>
                <a:srgbClr val="000000"/>
              </a:buClr>
              <a:buSzPct val="100000"/>
              <a:buFont typeface="Times New Roman" pitchFamily="16" charset="0"/>
              <a:buNone/>
            </a:pPr>
            <a:endParaRPr lang="ru-RU" altLang="ru-RU" dirty="0">
              <a:solidFill>
                <a:prstClr val="white"/>
              </a:solidFill>
              <a:latin typeface="Arial" charset="0"/>
              <a:ea typeface="Microsoft YaHei" charset="-122"/>
              <a:cs typeface="Arial" charset="0"/>
            </a:endParaRPr>
          </a:p>
        </p:txBody>
      </p:sp>
      <p:sp>
        <p:nvSpPr>
          <p:cNvPr id="24583" name="Заметки 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mn-lt"/>
                <a:ea typeface="+mn-ea"/>
                <a:cs typeface="+mn-cs"/>
              </a:rPr>
              <a:t>В целях увековечения трудового подвига, мужества, героизма и самоотверженности участников строительства в 1941 году Сурского и Казанского оборонительных рубежей 2021 год в Чувашии объявлен Годом, посвященным трудовому подвигу строительства Сурского и Казанского оборонительных рубежей.</a:t>
            </a:r>
          </a:p>
          <a:p>
            <a:r>
              <a:rPr lang="ru-RU" sz="1200" kern="1200" dirty="0">
                <a:solidFill>
                  <a:schemeClr val="tx1"/>
                </a:solidFill>
                <a:effectLst/>
                <a:latin typeface="+mn-lt"/>
                <a:ea typeface="+mn-ea"/>
                <a:cs typeface="+mn-cs"/>
              </a:rPr>
              <a:t>«Наш нравственный долг – вместе изучить забытый подвиг тыла и увековечить память исторического прошлого», – заявил Глава Чувашии Олег Николаев.</a:t>
            </a:r>
          </a:p>
          <a:p>
            <a:pPr eaLnBrk="0" fontAlgn="base" hangingPunct="0"/>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49151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D55FEDD1-5C2F-41CE-83CB-674FAD7B641A}" type="slidenum">
              <a:rPr lang="ru-RU" altLang="ru-RU" smtClean="0">
                <a:solidFill>
                  <a:srgbClr val="000000"/>
                </a:solidFill>
                <a:latin typeface="Times New Roman" pitchFamily="16" charset="0"/>
              </a:rPr>
              <a:pPr eaLnBrk="1"/>
              <a:t>4</a:t>
            </a:fld>
            <a:endParaRPr lang="ru-RU" altLang="ru-RU" dirty="0">
              <a:solidFill>
                <a:srgbClr val="000000"/>
              </a:solidFill>
              <a:latin typeface="Times New Roman" pitchFamily="16" charset="0"/>
            </a:endParaRPr>
          </a:p>
        </p:txBody>
      </p:sp>
      <p:sp>
        <p:nvSpPr>
          <p:cNvPr id="24579" name="Text Box 1"/>
          <p:cNvSpPr txBox="1">
            <a:spLocks noChangeArrowheads="1"/>
          </p:cNvSpPr>
          <p:nvPr/>
        </p:nvSpPr>
        <p:spPr bwMode="auto">
          <a:xfrm>
            <a:off x="3881208" y="8685105"/>
            <a:ext cx="2936468" cy="41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828AF03F-C0A3-4C1E-8BFF-DB80692974A0}"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4</a:t>
            </a:fld>
            <a:endParaRPr lang="ru-RU" altLang="ru-RU" sz="1300" dirty="0">
              <a:solidFill>
                <a:srgbClr val="000000"/>
              </a:solidFill>
              <a:latin typeface="Times New Roman" pitchFamily="16" charset="0"/>
              <a:cs typeface="Segoe UI" charset="0"/>
            </a:endParaRPr>
          </a:p>
        </p:txBody>
      </p:sp>
      <p:sp>
        <p:nvSpPr>
          <p:cNvPr id="24580" name="Text Box 2"/>
          <p:cNvSpPr txBox="1">
            <a:spLocks noChangeArrowheads="1"/>
          </p:cNvSpPr>
          <p:nvPr/>
        </p:nvSpPr>
        <p:spPr bwMode="auto">
          <a:xfrm>
            <a:off x="3881212" y="8685103"/>
            <a:ext cx="2945109" cy="42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690FC191-8027-4875-B245-B7918DB6E8B7}"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4</a:t>
            </a:fld>
            <a:endParaRPr lang="ru-RU" altLang="ru-RU" sz="1300" dirty="0">
              <a:solidFill>
                <a:srgbClr val="000000"/>
              </a:solidFill>
              <a:latin typeface="Times New Roman" pitchFamily="16" charset="0"/>
              <a:cs typeface="Segoe UI" charset="0"/>
            </a:endParaRPr>
          </a:p>
        </p:txBody>
      </p:sp>
      <p:sp>
        <p:nvSpPr>
          <p:cNvPr id="24581" name="Rectangle 3"/>
          <p:cNvSpPr>
            <a:spLocks noGrp="1" noRot="1" noChangeAspect="1" noChangeArrowheads="1" noTextEdit="1"/>
          </p:cNvSpPr>
          <p:nvPr>
            <p:ph type="sldImg"/>
          </p:nvPr>
        </p:nvSpPr>
        <p:spPr>
          <a:xfrm>
            <a:off x="1141413" y="693738"/>
            <a:ext cx="4573587" cy="3429000"/>
          </a:xfrm>
          <a:solidFill>
            <a:srgbClr val="FFFFFF"/>
          </a:solidFill>
          <a:ln>
            <a:solidFill>
              <a:srgbClr val="000000"/>
            </a:solidFill>
            <a:miter lim="800000"/>
            <a:headEnd/>
            <a:tailEnd/>
          </a:ln>
        </p:spPr>
      </p:sp>
      <p:sp>
        <p:nvSpPr>
          <p:cNvPr id="24582" name="Text Box 4"/>
          <p:cNvSpPr txBox="1">
            <a:spLocks noChangeArrowheads="1"/>
          </p:cNvSpPr>
          <p:nvPr/>
        </p:nvSpPr>
        <p:spPr bwMode="auto">
          <a:xfrm>
            <a:off x="685513" y="4343232"/>
            <a:ext cx="5486976" cy="41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786" tIns="41893" rIns="83786" bIns="41893" anchor="ctr"/>
          <a:lstStyle/>
          <a:p>
            <a:pPr defTabSz="448843" fontAlgn="base" hangingPunct="0">
              <a:lnSpc>
                <a:spcPct val="93000"/>
              </a:lnSpc>
              <a:spcBef>
                <a:spcPct val="0"/>
              </a:spcBef>
              <a:spcAft>
                <a:spcPct val="0"/>
              </a:spcAft>
              <a:buClr>
                <a:srgbClr val="000000"/>
              </a:buClr>
              <a:buSzPct val="100000"/>
              <a:buFont typeface="Times New Roman" pitchFamily="16" charset="0"/>
              <a:buNone/>
            </a:pPr>
            <a:endParaRPr lang="ru-RU" altLang="ru-RU" dirty="0">
              <a:solidFill>
                <a:prstClr val="white"/>
              </a:solidFill>
              <a:latin typeface="Arial" charset="0"/>
              <a:ea typeface="Microsoft YaHei" charset="-122"/>
              <a:cs typeface="Arial" charset="0"/>
            </a:endParaRPr>
          </a:p>
        </p:txBody>
      </p:sp>
      <p:sp>
        <p:nvSpPr>
          <p:cNvPr id="24583" name="Заметки 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latin typeface="+mn-lt"/>
                <a:ea typeface="+mn-ea"/>
                <a:cs typeface="+mn-cs"/>
              </a:rPr>
              <a:t>Осенью 1941 года, когда враг уже был под Москвой, руководство СССР приняло стратегическое решение. На случай, если немцы пойдут вглубь нашей страны, им должны помешать оборонительные рубежи в тылу. </a:t>
            </a:r>
          </a:p>
          <a:p>
            <a:r>
              <a:rPr lang="ru-RU" sz="1200" kern="1200" dirty="0">
                <a:solidFill>
                  <a:schemeClr val="tx1"/>
                </a:solidFill>
                <a:latin typeface="+mn-lt"/>
                <a:ea typeface="+mn-ea"/>
                <a:cs typeface="+mn-cs"/>
              </a:rPr>
              <a:t>В соответствии с указанием Государственного Комитета Обороны от 16 октября 1941 года принято решение: «Мобилизовать с 28 октября 1941 года для проведения работ по строительству на территории Чувашской АССР Сурского и Казанского оборонительных рубежей». Так появились </a:t>
            </a:r>
            <a:r>
              <a:rPr lang="ru-RU" sz="1200" kern="1200" dirty="0" err="1">
                <a:solidFill>
                  <a:schemeClr val="tx1"/>
                </a:solidFill>
                <a:latin typeface="+mn-lt"/>
                <a:ea typeface="+mn-ea"/>
                <a:cs typeface="+mn-cs"/>
              </a:rPr>
              <a:t>Сурский</a:t>
            </a:r>
            <a:r>
              <a:rPr lang="ru-RU" sz="1200" kern="1200" dirty="0">
                <a:solidFill>
                  <a:schemeClr val="tx1"/>
                </a:solidFill>
                <a:latin typeface="+mn-lt"/>
                <a:ea typeface="+mn-ea"/>
                <a:cs typeface="+mn-cs"/>
              </a:rPr>
              <a:t> оборонительный рубеж и Казанский обвод. Они должны были задержать войска противников на подступах к Казани, Куйбышеву и Ульяновску.</a:t>
            </a:r>
          </a:p>
        </p:txBody>
      </p:sp>
    </p:spTree>
    <p:extLst>
      <p:ext uri="{BB962C8B-B14F-4D97-AF65-F5344CB8AC3E}">
        <p14:creationId xmlns:p14="http://schemas.microsoft.com/office/powerpoint/2010/main" val="3929151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D55FEDD1-5C2F-41CE-83CB-674FAD7B641A}" type="slidenum">
              <a:rPr lang="ru-RU" altLang="ru-RU" smtClean="0">
                <a:solidFill>
                  <a:srgbClr val="000000"/>
                </a:solidFill>
                <a:latin typeface="Times New Roman" pitchFamily="16" charset="0"/>
              </a:rPr>
              <a:pPr eaLnBrk="1"/>
              <a:t>5</a:t>
            </a:fld>
            <a:endParaRPr lang="ru-RU" altLang="ru-RU" dirty="0">
              <a:solidFill>
                <a:srgbClr val="000000"/>
              </a:solidFill>
              <a:latin typeface="Times New Roman" pitchFamily="16" charset="0"/>
            </a:endParaRPr>
          </a:p>
        </p:txBody>
      </p:sp>
      <p:sp>
        <p:nvSpPr>
          <p:cNvPr id="24579" name="Text Box 1"/>
          <p:cNvSpPr txBox="1">
            <a:spLocks noChangeArrowheads="1"/>
          </p:cNvSpPr>
          <p:nvPr/>
        </p:nvSpPr>
        <p:spPr bwMode="auto">
          <a:xfrm>
            <a:off x="3881208" y="8685105"/>
            <a:ext cx="2936468" cy="41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828AF03F-C0A3-4C1E-8BFF-DB80692974A0}"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5</a:t>
            </a:fld>
            <a:endParaRPr lang="ru-RU" altLang="ru-RU" sz="1300" dirty="0">
              <a:solidFill>
                <a:srgbClr val="000000"/>
              </a:solidFill>
              <a:latin typeface="Times New Roman" pitchFamily="16" charset="0"/>
              <a:cs typeface="Segoe UI" charset="0"/>
            </a:endParaRPr>
          </a:p>
        </p:txBody>
      </p:sp>
      <p:sp>
        <p:nvSpPr>
          <p:cNvPr id="24580" name="Text Box 2"/>
          <p:cNvSpPr txBox="1">
            <a:spLocks noChangeArrowheads="1"/>
          </p:cNvSpPr>
          <p:nvPr/>
        </p:nvSpPr>
        <p:spPr bwMode="auto">
          <a:xfrm>
            <a:off x="3881212" y="8685103"/>
            <a:ext cx="2945109" cy="42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defTabSz="448843" eaLnBrk="1" fontAlgn="base" hangingPunct="0">
              <a:lnSpc>
                <a:spcPct val="95000"/>
              </a:lnSpc>
              <a:spcBef>
                <a:spcPct val="0"/>
              </a:spcBef>
              <a:spcAft>
                <a:spcPct val="0"/>
              </a:spcAft>
              <a:buSzPct val="100000"/>
            </a:pPr>
            <a:fld id="{690FC191-8027-4875-B245-B7918DB6E8B7}" type="slidenum">
              <a:rPr lang="ru-RU" altLang="ru-RU" sz="1300">
                <a:solidFill>
                  <a:srgbClr val="000000"/>
                </a:solidFill>
                <a:latin typeface="Times New Roman" pitchFamily="16" charset="0"/>
                <a:cs typeface="Segoe UI" charset="0"/>
              </a:rPr>
              <a:pPr algn="r" defTabSz="448843" eaLnBrk="1" fontAlgn="base" hangingPunct="0">
                <a:lnSpc>
                  <a:spcPct val="95000"/>
                </a:lnSpc>
                <a:spcBef>
                  <a:spcPct val="0"/>
                </a:spcBef>
                <a:spcAft>
                  <a:spcPct val="0"/>
                </a:spcAft>
                <a:buSzPct val="100000"/>
              </a:pPr>
              <a:t>5</a:t>
            </a:fld>
            <a:endParaRPr lang="ru-RU" altLang="ru-RU" sz="1300" dirty="0">
              <a:solidFill>
                <a:srgbClr val="000000"/>
              </a:solidFill>
              <a:latin typeface="Times New Roman" pitchFamily="16" charset="0"/>
              <a:cs typeface="Segoe UI" charset="0"/>
            </a:endParaRPr>
          </a:p>
        </p:txBody>
      </p:sp>
      <p:sp>
        <p:nvSpPr>
          <p:cNvPr id="24581" name="Rectangle 3"/>
          <p:cNvSpPr>
            <a:spLocks noGrp="1" noRot="1" noChangeAspect="1" noChangeArrowheads="1" noTextEdit="1"/>
          </p:cNvSpPr>
          <p:nvPr>
            <p:ph type="sldImg"/>
          </p:nvPr>
        </p:nvSpPr>
        <p:spPr>
          <a:xfrm>
            <a:off x="1141413" y="693738"/>
            <a:ext cx="4573587" cy="3429000"/>
          </a:xfrm>
          <a:solidFill>
            <a:srgbClr val="FFFFFF"/>
          </a:solidFill>
          <a:ln>
            <a:solidFill>
              <a:srgbClr val="000000"/>
            </a:solidFill>
            <a:miter lim="800000"/>
            <a:headEnd/>
            <a:tailEnd/>
          </a:ln>
        </p:spPr>
      </p:sp>
      <p:sp>
        <p:nvSpPr>
          <p:cNvPr id="24582" name="Text Box 4"/>
          <p:cNvSpPr txBox="1">
            <a:spLocks noChangeArrowheads="1"/>
          </p:cNvSpPr>
          <p:nvPr/>
        </p:nvSpPr>
        <p:spPr bwMode="auto">
          <a:xfrm>
            <a:off x="685513" y="4343232"/>
            <a:ext cx="5486976" cy="41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786" tIns="41893" rIns="83786" bIns="41893" anchor="ctr"/>
          <a:lstStyle/>
          <a:p>
            <a:pPr defTabSz="448843" fontAlgn="base" hangingPunct="0">
              <a:lnSpc>
                <a:spcPct val="93000"/>
              </a:lnSpc>
              <a:spcBef>
                <a:spcPct val="0"/>
              </a:spcBef>
              <a:spcAft>
                <a:spcPct val="0"/>
              </a:spcAft>
              <a:buClr>
                <a:srgbClr val="000000"/>
              </a:buClr>
              <a:buSzPct val="100000"/>
              <a:buFont typeface="Times New Roman" pitchFamily="16" charset="0"/>
              <a:buNone/>
            </a:pPr>
            <a:endParaRPr lang="ru-RU" altLang="ru-RU" dirty="0">
              <a:solidFill>
                <a:prstClr val="white"/>
              </a:solidFill>
              <a:latin typeface="Arial" charset="0"/>
              <a:ea typeface="Microsoft YaHei" charset="-122"/>
              <a:cs typeface="Arial" charset="0"/>
            </a:endParaRPr>
          </a:p>
        </p:txBody>
      </p:sp>
      <p:sp>
        <p:nvSpPr>
          <p:cNvPr id="24583" name="Заметки 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err="1">
                <a:solidFill>
                  <a:schemeClr val="tx1"/>
                </a:solidFill>
                <a:latin typeface="+mn-lt"/>
                <a:ea typeface="+mn-ea"/>
                <a:cs typeface="+mn-cs"/>
              </a:rPr>
              <a:t>Сурский</a:t>
            </a:r>
            <a:r>
              <a:rPr lang="ru-RU" sz="1200" kern="1200" dirty="0">
                <a:solidFill>
                  <a:schemeClr val="tx1"/>
                </a:solidFill>
                <a:latin typeface="+mn-lt"/>
                <a:ea typeface="+mn-ea"/>
                <a:cs typeface="+mn-cs"/>
              </a:rPr>
              <a:t> рубеж обороны проходил на территориях Марийской, Чувашской, Мордовской АССР, Горьковской, Пензенской, Саратовской и Ульяновской областей.  </a:t>
            </a:r>
          </a:p>
          <a:p>
            <a:r>
              <a:rPr lang="ru-RU" sz="1200" kern="1200" dirty="0">
                <a:solidFill>
                  <a:schemeClr val="tx1"/>
                </a:solidFill>
                <a:latin typeface="+mn-lt"/>
                <a:ea typeface="+mn-ea"/>
                <a:cs typeface="+mn-cs"/>
              </a:rPr>
              <a:t>На территории Чувашии организовали 6 военно-полевых сооружений: 4 по Сурскому рубежу – с центрами в Ядрине, Шумерле, Порецком, Алатыре; и 2 на Казанском направлении – в сёлах Октябрьское и Янтиково.</a:t>
            </a:r>
          </a:p>
          <a:p>
            <a:r>
              <a:rPr lang="ru-RU" sz="1200" kern="1200" dirty="0">
                <a:solidFill>
                  <a:schemeClr val="tx1"/>
                </a:solidFill>
                <a:latin typeface="+mn-lt"/>
                <a:ea typeface="+mn-ea"/>
                <a:cs typeface="+mn-cs"/>
              </a:rPr>
              <a:t> </a:t>
            </a:r>
          </a:p>
          <a:p>
            <a:r>
              <a:rPr lang="ru-RU" sz="1200" kern="1200" dirty="0">
                <a:solidFill>
                  <a:schemeClr val="tx1"/>
                </a:solidFill>
                <a:latin typeface="+mn-lt"/>
                <a:ea typeface="+mn-ea"/>
                <a:cs typeface="+mn-cs"/>
              </a:rPr>
              <a:t>Всего было мобилизовано 170 тыс. рабочих, свыше 13,6 человек конных. Ежедневно на строительстве трудились в среднем 85 тысяч человек, а в отдельные периоды эта цифра доходила до 110 тысяч человек. </a:t>
            </a:r>
          </a:p>
          <a:p>
            <a:r>
              <a:rPr lang="ru-RU" sz="1200" kern="1200" dirty="0">
                <a:solidFill>
                  <a:schemeClr val="tx1"/>
                </a:solidFill>
                <a:latin typeface="+mn-lt"/>
                <a:ea typeface="+mn-ea"/>
                <a:cs typeface="+mn-cs"/>
              </a:rPr>
              <a:t>Военное строительство проходило в тяжелейших условиях, требовавших от рабочих большого приложения физических сил, выносливости. Работы в основном велись вручную, без применения взрывчатки, при этом остро испытывался недостаток в инструментах. При сильных морозах землю сначала оттаивали кострами, а затем ее кусками откалывали с помощью клиньев. </a:t>
            </a:r>
          </a:p>
          <a:p>
            <a:pPr eaLnBrk="0" fontAlgn="base" hangingPunct="0"/>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03098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 </a:t>
            </a:r>
          </a:p>
          <a:p>
            <a:r>
              <a:rPr lang="ru-RU" sz="1200" kern="1200" dirty="0">
                <a:solidFill>
                  <a:schemeClr val="tx1"/>
                </a:solidFill>
                <a:latin typeface="+mn-lt"/>
                <a:ea typeface="+mn-ea"/>
                <a:cs typeface="+mn-cs"/>
              </a:rPr>
              <a:t>Вот как вспоминает о том времени,  Владимирова Лидия Владимировна, уроженка Козловского района: «Как работали ребята в сорокаградусный мороз? Сейчас это кажется просто немыслимым. На земле горели костры, чтобы прогреть верхний слой. После этого по очереди группа молодых людей бежала из деревни на место работы и копала эту тяжелую и каменную землю. Потом бежали в деревню, забегали в дом, прижимались к горячей печке и отогревались. Другая бригада, сменяя их, бежала на место работы. И так целый день. Взаимовыручка была фантастическая». </a:t>
            </a:r>
          </a:p>
          <a:p>
            <a:r>
              <a:rPr lang="ru-RU" sz="1200" kern="1200" dirty="0">
                <a:solidFill>
                  <a:schemeClr val="tx1"/>
                </a:solidFill>
                <a:latin typeface="+mn-lt"/>
                <a:ea typeface="+mn-ea"/>
                <a:cs typeface="+mn-cs"/>
              </a:rPr>
              <a:t> </a:t>
            </a:r>
          </a:p>
        </p:txBody>
      </p:sp>
      <p:sp>
        <p:nvSpPr>
          <p:cNvPr id="4" name="Номер слайда 3"/>
          <p:cNvSpPr>
            <a:spLocks noGrp="1"/>
          </p:cNvSpPr>
          <p:nvPr>
            <p:ph type="sldNum" sz="quarter" idx="10"/>
          </p:nvPr>
        </p:nvSpPr>
        <p:spPr/>
        <p:txBody>
          <a:bodyPr/>
          <a:lstStyle/>
          <a:p>
            <a:fld id="{DDA2F6C5-C3A7-4B7B-A9A7-173DDFA665B2}" type="slidenum">
              <a:rPr lang="ru-RU" smtClean="0"/>
              <a:pPr/>
              <a:t>6</a:t>
            </a:fld>
            <a:endParaRPr lang="ru-RU"/>
          </a:p>
        </p:txBody>
      </p:sp>
    </p:spTree>
    <p:extLst>
      <p:ext uri="{BB962C8B-B14F-4D97-AF65-F5344CB8AC3E}">
        <p14:creationId xmlns:p14="http://schemas.microsoft.com/office/powerpoint/2010/main" val="3631609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Мобилизации подлежали жители «не моложе 17 лет, физически здоровые». По факту же к работам привлекались и дети, и подростки. Мобилизованное население размещалось в домах колхозников, бараках, зданиях организаций и учреждений, специально отстроенных землянках. Порою в землянках размером 6</a:t>
            </a:r>
            <a:r>
              <a:rPr lang="en-US" sz="1200" kern="1200" dirty="0">
                <a:solidFill>
                  <a:schemeClr val="tx1"/>
                </a:solidFill>
                <a:latin typeface="+mn-lt"/>
                <a:ea typeface="+mn-ea"/>
                <a:cs typeface="+mn-cs"/>
              </a:rPr>
              <a:t>x</a:t>
            </a:r>
            <a:r>
              <a:rPr lang="ru-RU" sz="1200" kern="1200" dirty="0">
                <a:solidFill>
                  <a:schemeClr val="tx1"/>
                </a:solidFill>
                <a:latin typeface="+mn-lt"/>
                <a:ea typeface="+mn-ea"/>
                <a:cs typeface="+mn-cs"/>
              </a:rPr>
              <a:t>7 метров жили по 25-45 человек. </a:t>
            </a:r>
          </a:p>
          <a:p>
            <a:r>
              <a:rPr lang="ru-RU" sz="1200" kern="1200" dirty="0">
                <a:solidFill>
                  <a:schemeClr val="tx1"/>
                </a:solidFill>
                <a:latin typeface="+mn-lt"/>
                <a:ea typeface="+mn-ea"/>
                <a:cs typeface="+mn-cs"/>
              </a:rPr>
              <a:t>Из воспоминаний труженицы тыла Анастасии </a:t>
            </a:r>
            <a:r>
              <a:rPr lang="ru-RU" sz="1200" kern="1200" dirty="0" err="1">
                <a:solidFill>
                  <a:schemeClr val="tx1"/>
                </a:solidFill>
                <a:latin typeface="+mn-lt"/>
                <a:ea typeface="+mn-ea"/>
                <a:cs typeface="+mn-cs"/>
              </a:rPr>
              <a:t>Зеткиной</a:t>
            </a:r>
            <a:r>
              <a:rPr lang="ru-RU" sz="1200" kern="1200" dirty="0">
                <a:solidFill>
                  <a:schemeClr val="tx1"/>
                </a:solidFill>
                <a:latin typeface="+mn-lt"/>
                <a:ea typeface="+mn-ea"/>
                <a:cs typeface="+mn-cs"/>
              </a:rPr>
              <a:t>, уроженки села Напольное Порецкого района «Рабочие, которые проживали в ближайших деревнях, ночью возвращались домой через леса и поля, до моего дома было 6 километров, а те, кто жил слишком далеко, оставались ночевать в землянках. Особенно тяжело было работать в сильные морозы, у многих не было даже соответствующей одежды, не у всех были тёплые носки, ходили в лаптях. Многие умирали от тяжелого труда и холода».</a:t>
            </a:r>
          </a:p>
        </p:txBody>
      </p:sp>
      <p:sp>
        <p:nvSpPr>
          <p:cNvPr id="4" name="Номер слайда 3"/>
          <p:cNvSpPr>
            <a:spLocks noGrp="1"/>
          </p:cNvSpPr>
          <p:nvPr>
            <p:ph type="sldNum" sz="quarter" idx="10"/>
          </p:nvPr>
        </p:nvSpPr>
        <p:spPr/>
        <p:txBody>
          <a:bodyPr/>
          <a:lstStyle/>
          <a:p>
            <a:fld id="{A4F471BD-BAD2-46D7-BDE8-8E13D6C74C45}" type="slidenum">
              <a:rPr lang="ru-RU" smtClean="0"/>
              <a:pPr/>
              <a:t>7</a:t>
            </a:fld>
            <a:endParaRPr lang="ru-RU"/>
          </a:p>
        </p:txBody>
      </p:sp>
    </p:spTree>
    <p:extLst>
      <p:ext uri="{BB962C8B-B14F-4D97-AF65-F5344CB8AC3E}">
        <p14:creationId xmlns:p14="http://schemas.microsoft.com/office/powerpoint/2010/main" val="449105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	Лазарю Фёдоровичу было 20 лет, когда началась Великая Отечественная война, но на фронт он сразу призван не был. Строителей оборонительного рубежа собирали со всего района. Он вспоминал, что жили они там неделями в землянках по 4 человека. «Условия для жизни были немыслимые, так как вместо лежанки была солома, а вместо дверей вешали одеяла. Для укрепления землянок использовали срубленные бревна для настила крыши, которые сверху засыпали землей. Картошкой и другими продуктами обеспечивал колхоз, но их было критически мало. 	Строительство велось поздней осенью и зимой 1941-1942 годов. Рабочие копали траншеи, окопы и сооружали долговременные огневые точки. Рабочий день был с утра до вечера». </a:t>
            </a:r>
          </a:p>
          <a:p>
            <a:r>
              <a:rPr lang="ru-RU" sz="1200" kern="1200" dirty="0">
                <a:solidFill>
                  <a:schemeClr val="tx1"/>
                </a:solidFill>
                <a:latin typeface="+mn-lt"/>
                <a:ea typeface="+mn-ea"/>
                <a:cs typeface="+mn-cs"/>
              </a:rPr>
              <a:t>	Сам Лазарь Федорович принимал участие в строительстве первой линии оборонительного рубежа. Был награжден орденом Отечественной войны 2-ой степени, медалью «За победу над Японией» и юбилейными медалями.</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A4F471BD-BAD2-46D7-BDE8-8E13D6C74C45}" type="slidenum">
              <a:rPr lang="ru-RU" smtClean="0"/>
              <a:pPr/>
              <a:t>8</a:t>
            </a:fld>
            <a:endParaRPr lang="ru-RU"/>
          </a:p>
        </p:txBody>
      </p:sp>
    </p:spTree>
    <p:extLst>
      <p:ext uri="{BB962C8B-B14F-4D97-AF65-F5344CB8AC3E}">
        <p14:creationId xmlns:p14="http://schemas.microsoft.com/office/powerpoint/2010/main" val="3297365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Несмотря на многочисленные трудности, голод, холод и болезни, мобилизованное население Чувашии героически выполняло поставленный перед ними план. Строительство Сурского рубежа было завершено 20 января 1942 года, а Казанского обвода – 25 января 1942 года.</a:t>
            </a:r>
          </a:p>
          <a:p>
            <a:r>
              <a:rPr lang="ru-RU" sz="1200" kern="1200" dirty="0">
                <a:solidFill>
                  <a:schemeClr val="tx1"/>
                </a:solidFill>
                <a:latin typeface="+mn-lt"/>
                <a:ea typeface="+mn-ea"/>
                <a:cs typeface="+mn-cs"/>
              </a:rPr>
              <a:t>За короткий срок строительства сделано было практически невозможное – построено 380 км. оборонительных конструкций: вынуто около 5 млн. кубометров грунта, оборудовано 2347 огневых точек, 1970 землянок. </a:t>
            </a:r>
          </a:p>
          <a:p>
            <a:endParaRPr lang="ru-RU" dirty="0"/>
          </a:p>
        </p:txBody>
      </p:sp>
      <p:sp>
        <p:nvSpPr>
          <p:cNvPr id="4" name="Номер слайда 3"/>
          <p:cNvSpPr>
            <a:spLocks noGrp="1"/>
          </p:cNvSpPr>
          <p:nvPr>
            <p:ph type="sldNum" sz="quarter" idx="10"/>
          </p:nvPr>
        </p:nvSpPr>
        <p:spPr/>
        <p:txBody>
          <a:bodyPr/>
          <a:lstStyle/>
          <a:p>
            <a:fld id="{A4F471BD-BAD2-46D7-BDE8-8E13D6C74C45}" type="slidenum">
              <a:rPr lang="ru-RU" smtClean="0"/>
              <a:pPr/>
              <a:t>9</a:t>
            </a:fld>
            <a:endParaRPr lang="ru-RU"/>
          </a:p>
        </p:txBody>
      </p:sp>
    </p:spTree>
    <p:extLst>
      <p:ext uri="{BB962C8B-B14F-4D97-AF65-F5344CB8AC3E}">
        <p14:creationId xmlns:p14="http://schemas.microsoft.com/office/powerpoint/2010/main" val="2305154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ED5E6C7-BCFF-48DE-AC5B-4B75C2CC7EF2}" type="slidenum">
              <a:rPr lang="ru-RU" smtClean="0">
                <a:solidFill>
                  <a:prstClr val="black">
                    <a:tint val="75000"/>
                  </a:prstClr>
                </a:solidFill>
              </a:rPr>
              <a:pPr/>
              <a:t>‹#›</a:t>
            </a:fld>
            <a:endParaRPr lang="ru-RU">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ED5E6C7-BCFF-48DE-AC5B-4B75C2CC7EF2}" type="slidenum">
              <a:rPr lang="ru-RU" smtClean="0">
                <a:solidFill>
                  <a:prstClr val="black">
                    <a:tint val="75000"/>
                  </a:prstClr>
                </a:solidFill>
              </a:rPr>
              <a:pPr/>
              <a:t>‹#›</a:t>
            </a:fld>
            <a:endParaRPr lang="ru-RU">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ED5E6C7-BCFF-48DE-AC5B-4B75C2CC7EF2}" type="slidenum">
              <a:rPr lang="ru-RU" smtClean="0">
                <a:solidFill>
                  <a:prstClr val="black">
                    <a:tint val="75000"/>
                  </a:prstClr>
                </a:solidFill>
              </a:rPr>
              <a:pPr/>
              <a:t>‹#›</a:t>
            </a:fld>
            <a:endParaRPr lang="ru-RU">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ED5E6C7-BCFF-48DE-AC5B-4B75C2CC7EF2}" type="slidenum">
              <a:rPr lang="ru-RU" smtClean="0">
                <a:solidFill>
                  <a:prstClr val="black">
                    <a:tint val="75000"/>
                  </a:prstClr>
                </a:solidFill>
              </a:rPr>
              <a:pPr/>
              <a:t>‹#›</a:t>
            </a:fld>
            <a:endParaRPr lang="ru-RU">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ED5E6C7-BCFF-48DE-AC5B-4B75C2CC7EF2}" type="slidenum">
              <a:rPr lang="ru-RU" smtClean="0">
                <a:solidFill>
                  <a:prstClr val="black">
                    <a:tint val="75000"/>
                  </a:prstClr>
                </a:solidFill>
              </a:rPr>
              <a:pPr/>
              <a:t>‹#›</a:t>
            </a:fld>
            <a:endParaRPr lang="ru-RU">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ED5E6C7-BCFF-48DE-AC5B-4B75C2CC7EF2}" type="slidenum">
              <a:rPr lang="ru-RU" smtClean="0">
                <a:solidFill>
                  <a:prstClr val="black">
                    <a:tint val="75000"/>
                  </a:prstClr>
                </a:solidFill>
              </a:rPr>
              <a:pPr/>
              <a:t>‹#›</a:t>
            </a:fld>
            <a:endParaRPr lang="ru-RU">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AED5E6C7-BCFF-48DE-AC5B-4B75C2CC7EF2}" type="slidenum">
              <a:rPr lang="ru-RU" smtClean="0">
                <a:solidFill>
                  <a:prstClr val="black">
                    <a:tint val="75000"/>
                  </a:prstClr>
                </a:solidFill>
              </a:rPr>
              <a:pPr/>
              <a:t>‹#›</a:t>
            </a:fld>
            <a:endParaRPr lang="ru-RU">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AED5E6C7-BCFF-48DE-AC5B-4B75C2CC7EF2}" type="slidenum">
              <a:rPr lang="ru-RU" smtClean="0">
                <a:solidFill>
                  <a:prstClr val="black">
                    <a:tint val="75000"/>
                  </a:prstClr>
                </a:solidFill>
              </a:rPr>
              <a:pPr/>
              <a:t>‹#›</a:t>
            </a:fld>
            <a:endParaRPr lang="ru-RU">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AED5E6C7-BCFF-48DE-AC5B-4B75C2CC7EF2}" type="slidenum">
              <a:rPr lang="ru-RU" smtClean="0">
                <a:solidFill>
                  <a:prstClr val="black">
                    <a:tint val="75000"/>
                  </a:prstClr>
                </a:solidFill>
              </a:rPr>
              <a:pPr/>
              <a:t>‹#›</a:t>
            </a:fld>
            <a:endParaRPr lang="ru-RU">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ED5E6C7-BCFF-48DE-AC5B-4B75C2CC7EF2}" type="slidenum">
              <a:rPr lang="ru-RU" smtClean="0">
                <a:solidFill>
                  <a:prstClr val="black">
                    <a:tint val="75000"/>
                  </a:prstClr>
                </a:solidFill>
              </a:rPr>
              <a:pPr/>
              <a:t>‹#›</a:t>
            </a:fld>
            <a:endParaRPr lang="ru-RU">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ED5E6C7-BCFF-48DE-AC5B-4B75C2CC7EF2}" type="slidenum">
              <a:rPr lang="ru-RU" smtClean="0">
                <a:solidFill>
                  <a:prstClr val="black">
                    <a:tint val="75000"/>
                  </a:prstClr>
                </a:solidFill>
              </a:rPr>
              <a:pPr/>
              <a:t>‹#›</a:t>
            </a:fld>
            <a:endParaRPr lang="ru-RU">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solidFill>
                <a:prstClr val="black">
                  <a:tint val="75000"/>
                </a:prstClr>
              </a:solidFill>
              <a:cs typeface="Arial" charset="0"/>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cs typeface="Arial" charset="0"/>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D5E6C7-BCFF-48DE-AC5B-4B75C2CC7EF2}" type="slidenum">
              <a:rPr lang="ru-RU" smtClean="0">
                <a:solidFill>
                  <a:prstClr val="black">
                    <a:tint val="75000"/>
                  </a:prstClr>
                </a:solidFill>
                <a:cs typeface="Arial" charset="0"/>
              </a:rPr>
              <a:pPr/>
              <a:t>‹#›</a:t>
            </a:fld>
            <a:endParaRPr lang="ru-RU">
              <a:solidFill>
                <a:prstClr val="black">
                  <a:tint val="75000"/>
                </a:prstClr>
              </a:solidFill>
              <a:cs typeface="Arial" charset="0"/>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2518" t="15640" r="17793" b="-160"/>
          <a:stretch>
            <a:fillRect/>
          </a:stretch>
        </p:blipFill>
        <p:spPr bwMode="auto">
          <a:xfrm>
            <a:off x="0" y="0"/>
            <a:ext cx="9144000" cy="6858000"/>
          </a:xfrm>
          <a:prstGeom prst="rect">
            <a:avLst/>
          </a:prstGeom>
          <a:noFill/>
          <a:ln w="9525">
            <a:noFill/>
            <a:miter lim="800000"/>
            <a:headEnd/>
            <a:tailEnd/>
          </a:ln>
        </p:spPr>
      </p:pic>
      <p:sp>
        <p:nvSpPr>
          <p:cNvPr id="9218" name="Text Box 1"/>
          <p:cNvSpPr txBox="1">
            <a:spLocks noChangeArrowheads="1"/>
          </p:cNvSpPr>
          <p:nvPr/>
        </p:nvSpPr>
        <p:spPr bwMode="auto">
          <a:xfrm>
            <a:off x="230402" y="1873640"/>
            <a:ext cx="8678880" cy="118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253" tIns="40629" rIns="81253" bIns="40629"/>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9pPr>
          </a:lstStyle>
          <a:p>
            <a:pPr algn="ctr" defTabSz="405626" eaLnBrk="1" fontAlgn="base" hangingPunct="0">
              <a:lnSpc>
                <a:spcPct val="93000"/>
              </a:lnSpc>
              <a:spcBef>
                <a:spcPct val="0"/>
              </a:spcBef>
              <a:spcAft>
                <a:spcPct val="0"/>
              </a:spcAft>
              <a:buSzPct val="100000"/>
            </a:pPr>
            <a:r>
              <a:rPr lang="ru-RU" altLang="ru-RU" sz="3300" b="1" dirty="0">
                <a:solidFill>
                  <a:srgbClr val="000000"/>
                </a:solidFill>
                <a:latin typeface="Times New Roman" pitchFamily="16" charset="0"/>
                <a:cs typeface="Arial" charset="0"/>
              </a:rPr>
              <a:t> </a:t>
            </a:r>
          </a:p>
        </p:txBody>
      </p:sp>
      <p:sp>
        <p:nvSpPr>
          <p:cNvPr id="2" name="Номер слайда 1"/>
          <p:cNvSpPr>
            <a:spLocks noGrp="1"/>
          </p:cNvSpPr>
          <p:nvPr>
            <p:ph type="sldNum" sz="quarter" idx="12"/>
          </p:nvPr>
        </p:nvSpPr>
        <p:spPr/>
        <p:txBody>
          <a:bodyPr/>
          <a:lstStyle/>
          <a:p>
            <a:pPr>
              <a:defRPr/>
            </a:pPr>
            <a:fld id="{E353A804-055D-4C50-B466-3C0B0A1162D1}" type="slidenum">
              <a:rPr lang="ru-RU" smtClean="0">
                <a:solidFill>
                  <a:prstClr val="black">
                    <a:tint val="75000"/>
                  </a:prstClr>
                </a:solidFill>
              </a:rPr>
              <a:pPr>
                <a:defRPr/>
              </a:pPr>
              <a:t>1</a:t>
            </a:fld>
            <a:endParaRPr lang="ru-RU" dirty="0">
              <a:solidFill>
                <a:prstClr val="black">
                  <a:tint val="75000"/>
                </a:prstClr>
              </a:solidFill>
            </a:endParaRPr>
          </a:p>
        </p:txBody>
      </p:sp>
      <p:sp>
        <p:nvSpPr>
          <p:cNvPr id="11" name="TextBox 2"/>
          <p:cNvSpPr txBox="1">
            <a:spLocks noChangeArrowheads="1"/>
          </p:cNvSpPr>
          <p:nvPr/>
        </p:nvSpPr>
        <p:spPr bwMode="auto">
          <a:xfrm>
            <a:off x="899592" y="960080"/>
            <a:ext cx="7488832" cy="2400657"/>
          </a:xfrm>
          <a:prstGeom prst="rect">
            <a:avLst/>
          </a:prstGeom>
          <a:noFill/>
          <a:ln w="9525">
            <a:noFill/>
            <a:miter lim="800000"/>
            <a:headEnd/>
            <a:tailEnd/>
          </a:ln>
        </p:spPr>
        <p:txBody>
          <a:bodyPr wrap="square">
            <a:spAutoFit/>
          </a:bodyPr>
          <a:lstStyle/>
          <a:p>
            <a:pPr algn="ctr" defTabSz="455022" fontAlgn="base">
              <a:spcBef>
                <a:spcPct val="0"/>
              </a:spcBef>
              <a:spcAft>
                <a:spcPct val="0"/>
              </a:spcAft>
            </a:pPr>
            <a:r>
              <a:rPr lang="ru-RU" sz="3000" b="1" dirty="0">
                <a:solidFill>
                  <a:prstClr val="black"/>
                </a:solidFill>
                <a:effectLst>
                  <a:outerShdw blurRad="38100" dist="38100" dir="2700000" algn="tl">
                    <a:srgbClr val="000000">
                      <a:alpha val="43137"/>
                    </a:srgbClr>
                  </a:outerShdw>
                </a:effectLst>
                <a:latin typeface="Arial Cyr" pitchFamily="34" charset="0"/>
                <a:cs typeface="Arial Cyr" pitchFamily="34" charset="0"/>
              </a:rPr>
              <a:t>Единый урок Победы, посвященный 76-летию Победы в Великой Отечественной войне и строительству Сурского и Казанского оборонительных рубежей</a:t>
            </a:r>
          </a:p>
        </p:txBody>
      </p:sp>
      <p:pic>
        <p:nvPicPr>
          <p:cNvPr id="8" name="Рисунок 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7000" contrast="3000"/>
                    </a14:imgEffect>
                  </a14:imgLayer>
                </a14:imgProps>
              </a:ext>
              <a:ext uri="{28A0092B-C50C-407E-A947-70E740481C1C}">
                <a14:useLocalDpi xmlns:a14="http://schemas.microsoft.com/office/drawing/2010/main"/>
              </a:ext>
            </a:extLst>
          </a:blip>
          <a:srcRect/>
          <a:stretch/>
        </p:blipFill>
        <p:spPr>
          <a:xfrm>
            <a:off x="148606" y="4359275"/>
            <a:ext cx="8842471" cy="2362200"/>
          </a:xfrm>
          <a:prstGeom prst="rect">
            <a:avLst/>
          </a:prstGeom>
        </p:spPr>
      </p:pic>
    </p:spTree>
    <p:extLst>
      <p:ext uri="{BB962C8B-B14F-4D97-AF65-F5344CB8AC3E}">
        <p14:creationId xmlns:p14="http://schemas.microsoft.com/office/powerpoint/2010/main" val="45714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2518" t="15640" r="17793" b="-160"/>
          <a:stretch>
            <a:fillRect/>
          </a:stretch>
        </p:blipFill>
        <p:spPr bwMode="auto">
          <a:xfrm>
            <a:off x="0" y="0"/>
            <a:ext cx="9144000" cy="6858000"/>
          </a:xfrm>
          <a:prstGeom prst="rect">
            <a:avLst/>
          </a:prstGeom>
          <a:noFill/>
          <a:ln w="9525">
            <a:noFill/>
            <a:miter lim="800000"/>
            <a:headEnd/>
            <a:tailEnd/>
          </a:ln>
        </p:spPr>
      </p:pic>
      <p:sp>
        <p:nvSpPr>
          <p:cNvPr id="9218" name="Text Box 1"/>
          <p:cNvSpPr txBox="1">
            <a:spLocks noChangeArrowheads="1"/>
          </p:cNvSpPr>
          <p:nvPr/>
        </p:nvSpPr>
        <p:spPr bwMode="auto">
          <a:xfrm>
            <a:off x="230402" y="1873640"/>
            <a:ext cx="8678880" cy="118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253" tIns="40629" rIns="81253" bIns="40629"/>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9pPr>
          </a:lstStyle>
          <a:p>
            <a:pPr algn="ctr" defTabSz="405626" eaLnBrk="1" fontAlgn="base" hangingPunct="0">
              <a:lnSpc>
                <a:spcPct val="93000"/>
              </a:lnSpc>
              <a:spcBef>
                <a:spcPct val="0"/>
              </a:spcBef>
              <a:spcAft>
                <a:spcPct val="0"/>
              </a:spcAft>
              <a:buSzPct val="100000"/>
            </a:pPr>
            <a:r>
              <a:rPr lang="ru-RU" altLang="ru-RU" sz="3300" b="1" dirty="0">
                <a:solidFill>
                  <a:srgbClr val="000000"/>
                </a:solidFill>
                <a:latin typeface="Times New Roman" pitchFamily="16" charset="0"/>
                <a:cs typeface="Arial" charset="0"/>
              </a:rPr>
              <a:t> </a:t>
            </a:r>
          </a:p>
        </p:txBody>
      </p:sp>
      <p:sp>
        <p:nvSpPr>
          <p:cNvPr id="2" name="Номер слайда 1"/>
          <p:cNvSpPr>
            <a:spLocks noGrp="1"/>
          </p:cNvSpPr>
          <p:nvPr>
            <p:ph type="sldNum" sz="quarter" idx="12"/>
          </p:nvPr>
        </p:nvSpPr>
        <p:spPr/>
        <p:txBody>
          <a:bodyPr/>
          <a:lstStyle/>
          <a:p>
            <a:pPr>
              <a:defRPr/>
            </a:pPr>
            <a:fld id="{E353A804-055D-4C50-B466-3C0B0A1162D1}" type="slidenum">
              <a:rPr lang="ru-RU" smtClean="0">
                <a:solidFill>
                  <a:prstClr val="black">
                    <a:tint val="75000"/>
                  </a:prstClr>
                </a:solidFill>
              </a:rPr>
              <a:pPr>
                <a:defRPr/>
              </a:pPr>
              <a:t>10</a:t>
            </a:fld>
            <a:endParaRPr lang="ru-RU" dirty="0">
              <a:solidFill>
                <a:prstClr val="black">
                  <a:tint val="75000"/>
                </a:prstClr>
              </a:solidFill>
            </a:endParaRPr>
          </a:p>
        </p:txBody>
      </p:sp>
      <p:sp>
        <p:nvSpPr>
          <p:cNvPr id="10" name="Прямоугольник 9"/>
          <p:cNvSpPr/>
          <p:nvPr/>
        </p:nvSpPr>
        <p:spPr>
          <a:xfrm>
            <a:off x="1835696" y="0"/>
            <a:ext cx="7308304"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2143108" y="357166"/>
            <a:ext cx="4965655" cy="461665"/>
          </a:xfrm>
          <a:prstGeom prst="rect">
            <a:avLst/>
          </a:prstGeom>
        </p:spPr>
        <p:txBody>
          <a:bodyPr wrap="none">
            <a:spAutoFit/>
          </a:bodyPr>
          <a:lstStyle/>
          <a:p>
            <a:pPr algn="ctr"/>
            <a:r>
              <a:rPr lang="ru-RU" sz="2400" b="1" dirty="0">
                <a:effectLst>
                  <a:outerShdw blurRad="38100" dist="38100" dir="2700000" algn="tl">
                    <a:srgbClr val="000000">
                      <a:alpha val="43137"/>
                    </a:srgbClr>
                  </a:outerShdw>
                </a:effectLst>
                <a:latin typeface="Arial" pitchFamily="34" charset="0"/>
                <a:cs typeface="Arial" pitchFamily="34" charset="0"/>
              </a:rPr>
              <a:t>ОКОНЧАНИЕ СТРОИТЕЛЬСТВА</a:t>
            </a:r>
          </a:p>
        </p:txBody>
      </p:sp>
      <p:pic>
        <p:nvPicPr>
          <p:cNvPr id="20482" name="Picture 2"/>
          <p:cNvPicPr>
            <a:picLocks noChangeAspect="1" noChangeArrowheads="1"/>
          </p:cNvPicPr>
          <p:nvPr/>
        </p:nvPicPr>
        <p:blipFill>
          <a:blip r:embed="rId4" cstate="print"/>
          <a:srcRect l="25275" t="15640" r="26058" b="10441"/>
          <a:stretch>
            <a:fillRect/>
          </a:stretch>
        </p:blipFill>
        <p:spPr bwMode="auto">
          <a:xfrm>
            <a:off x="1331640" y="957809"/>
            <a:ext cx="6576392" cy="5618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714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2518" t="15640" r="17793" b="-160"/>
          <a:stretch>
            <a:fillRect/>
          </a:stretch>
        </p:blipFill>
        <p:spPr bwMode="auto">
          <a:xfrm>
            <a:off x="0" y="0"/>
            <a:ext cx="9144000" cy="6858000"/>
          </a:xfrm>
          <a:prstGeom prst="rect">
            <a:avLst/>
          </a:prstGeom>
          <a:noFill/>
          <a:ln w="9525">
            <a:noFill/>
            <a:miter lim="800000"/>
            <a:headEnd/>
            <a:tailEnd/>
          </a:ln>
        </p:spPr>
      </p:pic>
      <p:sp>
        <p:nvSpPr>
          <p:cNvPr id="9218" name="Text Box 1"/>
          <p:cNvSpPr txBox="1">
            <a:spLocks noChangeArrowheads="1"/>
          </p:cNvSpPr>
          <p:nvPr/>
        </p:nvSpPr>
        <p:spPr bwMode="auto">
          <a:xfrm>
            <a:off x="230402" y="1873640"/>
            <a:ext cx="8678880" cy="118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253" tIns="40629" rIns="81253" bIns="40629"/>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9pPr>
          </a:lstStyle>
          <a:p>
            <a:pPr algn="ctr" defTabSz="405626" eaLnBrk="1" fontAlgn="base" hangingPunct="0">
              <a:lnSpc>
                <a:spcPct val="93000"/>
              </a:lnSpc>
              <a:spcBef>
                <a:spcPct val="0"/>
              </a:spcBef>
              <a:spcAft>
                <a:spcPct val="0"/>
              </a:spcAft>
              <a:buSzPct val="100000"/>
            </a:pPr>
            <a:r>
              <a:rPr lang="ru-RU" altLang="ru-RU" sz="3300" b="1" dirty="0">
                <a:solidFill>
                  <a:srgbClr val="000000"/>
                </a:solidFill>
                <a:latin typeface="Times New Roman" pitchFamily="16" charset="0"/>
                <a:cs typeface="Arial" charset="0"/>
              </a:rPr>
              <a:t> </a:t>
            </a:r>
          </a:p>
        </p:txBody>
      </p:sp>
      <p:sp>
        <p:nvSpPr>
          <p:cNvPr id="2" name="Номер слайда 1"/>
          <p:cNvSpPr>
            <a:spLocks noGrp="1"/>
          </p:cNvSpPr>
          <p:nvPr>
            <p:ph type="sldNum" sz="quarter" idx="12"/>
          </p:nvPr>
        </p:nvSpPr>
        <p:spPr/>
        <p:txBody>
          <a:bodyPr/>
          <a:lstStyle/>
          <a:p>
            <a:pPr>
              <a:defRPr/>
            </a:pPr>
            <a:fld id="{E353A804-055D-4C50-B466-3C0B0A1162D1}" type="slidenum">
              <a:rPr lang="ru-RU" smtClean="0">
                <a:solidFill>
                  <a:prstClr val="black">
                    <a:tint val="75000"/>
                  </a:prstClr>
                </a:solidFill>
              </a:rPr>
              <a:pPr>
                <a:defRPr/>
              </a:pPr>
              <a:t>11</a:t>
            </a:fld>
            <a:endParaRPr lang="ru-RU" dirty="0">
              <a:solidFill>
                <a:prstClr val="black">
                  <a:tint val="75000"/>
                </a:prstClr>
              </a:solidFill>
            </a:endParaRPr>
          </a:p>
        </p:txBody>
      </p:sp>
      <p:sp>
        <p:nvSpPr>
          <p:cNvPr id="10" name="Прямоугольник 9"/>
          <p:cNvSpPr/>
          <p:nvPr/>
        </p:nvSpPr>
        <p:spPr>
          <a:xfrm>
            <a:off x="1835696" y="0"/>
            <a:ext cx="7308304"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231627" y="186323"/>
            <a:ext cx="8496944" cy="830997"/>
          </a:xfrm>
          <a:prstGeom prst="rect">
            <a:avLst/>
          </a:prstGeom>
        </p:spPr>
        <p:txBody>
          <a:bodyPr wrap="square">
            <a:spAutoFit/>
          </a:bodyPr>
          <a:lstStyle/>
          <a:p>
            <a:pPr algn="ctr"/>
            <a:r>
              <a:rPr lang="ru-RU" sz="2400" b="1" dirty="0">
                <a:effectLst>
                  <a:outerShdw blurRad="38100" dist="38100" dir="2700000" algn="tl">
                    <a:srgbClr val="000000">
                      <a:alpha val="43137"/>
                    </a:srgbClr>
                  </a:outerShdw>
                </a:effectLst>
                <a:latin typeface="Arial" pitchFamily="34" charset="0"/>
                <a:cs typeface="Arial" pitchFamily="34" charset="0"/>
              </a:rPr>
              <a:t>МУНИЦИПАЛЬНЫЙ ПРОЕКТ </a:t>
            </a:r>
          </a:p>
          <a:p>
            <a:pPr algn="ctr"/>
            <a:r>
              <a:rPr lang="ru-RU" sz="2400" b="1" dirty="0">
                <a:effectLst>
                  <a:outerShdw blurRad="38100" dist="38100" dir="2700000" algn="tl">
                    <a:srgbClr val="000000">
                      <a:alpha val="43137"/>
                    </a:srgbClr>
                  </a:outerShdw>
                </a:effectLst>
                <a:latin typeface="Arial" pitchFamily="34" charset="0"/>
                <a:cs typeface="Arial" pitchFamily="34" charset="0"/>
              </a:rPr>
              <a:t>«ГЕРОИЧЕСКИЕ СТРАНИЦЫ СУРСКОГО РУБЕЖА</a:t>
            </a:r>
          </a:p>
        </p:txBody>
      </p:sp>
      <p:pic>
        <p:nvPicPr>
          <p:cNvPr id="22530" name="Picture 2" descr="https://sun9-36.userapi.com/IKZWOPBZodZj-HlywmqSxu2hQMc85efCZOhq3g/dJWWMV31_Rg.jpg"/>
          <p:cNvPicPr>
            <a:picLocks noChangeAspect="1" noChangeArrowheads="1"/>
          </p:cNvPicPr>
          <p:nvPr/>
        </p:nvPicPr>
        <p:blipFill>
          <a:blip r:embed="rId4" cstate="print"/>
          <a:srcRect/>
          <a:stretch>
            <a:fillRect/>
          </a:stretch>
        </p:blipFill>
        <p:spPr bwMode="auto">
          <a:xfrm>
            <a:off x="690428" y="1196752"/>
            <a:ext cx="3458545" cy="2304256"/>
          </a:xfrm>
          <a:prstGeom prst="rect">
            <a:avLst/>
          </a:prstGeom>
          <a:ln>
            <a:noFill/>
          </a:ln>
          <a:effectLst>
            <a:outerShdw blurRad="292100" dist="139700" dir="2700000" algn="tl" rotWithShape="0">
              <a:srgbClr val="333333">
                <a:alpha val="65000"/>
              </a:srgbClr>
            </a:outerShdw>
          </a:effectLst>
        </p:spPr>
      </p:pic>
      <p:pic>
        <p:nvPicPr>
          <p:cNvPr id="22532" name="Picture 4" descr="http://chebobraz.cap.ru/Content2020/photo/202007/14/Albom379747/photo_2020-07-14_08-17-26_(3).jpg"/>
          <p:cNvPicPr>
            <a:picLocks noChangeAspect="1" noChangeArrowheads="1"/>
          </p:cNvPicPr>
          <p:nvPr/>
        </p:nvPicPr>
        <p:blipFill>
          <a:blip r:embed="rId5" cstate="print"/>
          <a:srcRect/>
          <a:stretch>
            <a:fillRect/>
          </a:stretch>
        </p:blipFill>
        <p:spPr bwMode="auto">
          <a:xfrm>
            <a:off x="4774496" y="1196752"/>
            <a:ext cx="3395746" cy="2304256"/>
          </a:xfrm>
          <a:prstGeom prst="rect">
            <a:avLst/>
          </a:prstGeom>
          <a:ln>
            <a:noFill/>
          </a:ln>
          <a:effectLst>
            <a:outerShdw blurRad="292100" dist="139700" dir="2700000" algn="tl" rotWithShape="0">
              <a:srgbClr val="333333">
                <a:alpha val="65000"/>
              </a:srgbClr>
            </a:outerShdw>
          </a:effectLst>
        </p:spPr>
      </p:pic>
      <p:pic>
        <p:nvPicPr>
          <p:cNvPr id="22534" name="Picture 6" descr="https://sun9-61.userapi.com/0uRh0sVITzmIwrr2U0LSX2IXIYq14HMIZkx2yA/tlUc42KWJeo.jpg"/>
          <p:cNvPicPr>
            <a:picLocks noChangeAspect="1" noChangeArrowheads="1"/>
          </p:cNvPicPr>
          <p:nvPr/>
        </p:nvPicPr>
        <p:blipFill>
          <a:blip r:embed="rId6" cstate="print"/>
          <a:srcRect t="26086" r="-98" b="26665"/>
          <a:stretch>
            <a:fillRect/>
          </a:stretch>
        </p:blipFill>
        <p:spPr bwMode="auto">
          <a:xfrm>
            <a:off x="690428" y="3703712"/>
            <a:ext cx="3456384" cy="2173560"/>
          </a:xfrm>
          <a:prstGeom prst="rect">
            <a:avLst/>
          </a:prstGeom>
          <a:ln>
            <a:noFill/>
          </a:ln>
          <a:effectLst>
            <a:outerShdw blurRad="292100" dist="139700" dir="2700000" algn="tl" rotWithShape="0">
              <a:srgbClr val="333333">
                <a:alpha val="65000"/>
              </a:srgbClr>
            </a:outerShdw>
          </a:effectLst>
        </p:spPr>
      </p:pic>
      <p:pic>
        <p:nvPicPr>
          <p:cNvPr id="22536" name="Picture 8" descr="https://sun9-43.userapi.com/qe5Px56vkPBshsttPSH-TuFshaXzbiChPWZWIA/Llja2nbXAy4.jpg"/>
          <p:cNvPicPr>
            <a:picLocks noChangeAspect="1" noChangeArrowheads="1"/>
          </p:cNvPicPr>
          <p:nvPr/>
        </p:nvPicPr>
        <p:blipFill>
          <a:blip r:embed="rId7" cstate="print"/>
          <a:srcRect/>
          <a:stretch>
            <a:fillRect/>
          </a:stretch>
        </p:blipFill>
        <p:spPr bwMode="auto">
          <a:xfrm>
            <a:off x="4774496" y="3717032"/>
            <a:ext cx="3395746" cy="2214617"/>
          </a:xfrm>
          <a:prstGeom prst="rect">
            <a:avLst/>
          </a:prstGeom>
          <a:ln>
            <a:noFill/>
          </a:ln>
          <a:effectLst>
            <a:outerShdw blurRad="292100" dist="139700" dir="2700000" algn="tl" rotWithShape="0">
              <a:srgbClr val="333333">
                <a:alpha val="65000"/>
              </a:srgbClr>
            </a:outerShdw>
          </a:effectLst>
        </p:spPr>
      </p:pic>
      <p:sp>
        <p:nvSpPr>
          <p:cNvPr id="13" name="Прямоугольник 12"/>
          <p:cNvSpPr/>
          <p:nvPr/>
        </p:nvSpPr>
        <p:spPr>
          <a:xfrm>
            <a:off x="230402" y="5798284"/>
            <a:ext cx="8590070" cy="871075"/>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000" b="1" dirty="0">
                <a:latin typeface="Arial" pitchFamily="34" charset="0"/>
                <a:cs typeface="Arial" pitchFamily="34" charset="0"/>
              </a:rPr>
              <a:t>Собрано более 100 воспоминаний участников строительства оборонительных рубежей</a:t>
            </a:r>
          </a:p>
        </p:txBody>
      </p:sp>
    </p:spTree>
    <p:extLst>
      <p:ext uri="{BB962C8B-B14F-4D97-AF65-F5344CB8AC3E}">
        <p14:creationId xmlns:p14="http://schemas.microsoft.com/office/powerpoint/2010/main" val="328595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AED5E6C7-BCFF-48DE-AC5B-4B75C2CC7EF2}" type="slidenum">
              <a:rPr lang="ru-RU" smtClean="0">
                <a:solidFill>
                  <a:prstClr val="black">
                    <a:tint val="75000"/>
                  </a:prstClr>
                </a:solidFill>
              </a:rPr>
              <a:pPr/>
              <a:t>12</a:t>
            </a:fld>
            <a:endParaRPr lang="ru-RU">
              <a:solidFill>
                <a:prstClr val="black">
                  <a:tint val="75000"/>
                </a:prstClr>
              </a:solidFill>
            </a:endParaRPr>
          </a:p>
        </p:txBody>
      </p:sp>
      <p:pic>
        <p:nvPicPr>
          <p:cNvPr id="3" name="Picture 2" descr="C:\Users\User\Desktop\photo_2020-08-27_09-43-41.jpg"/>
          <p:cNvPicPr>
            <a:picLocks noChangeAspect="1" noChangeArrowheads="1"/>
          </p:cNvPicPr>
          <p:nvPr/>
        </p:nvPicPr>
        <p:blipFill>
          <a:blip r:embed="rId3" cstate="print"/>
          <a:srcRect r="10368"/>
          <a:stretch>
            <a:fillRect/>
          </a:stretch>
        </p:blipFill>
        <p:spPr bwMode="auto">
          <a:xfrm>
            <a:off x="5992858" y="886551"/>
            <a:ext cx="2754194" cy="2890329"/>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1357290" y="142852"/>
            <a:ext cx="6696744" cy="707886"/>
          </a:xfrm>
          <a:prstGeom prst="rect">
            <a:avLst/>
          </a:prstGeom>
        </p:spPr>
        <p:txBody>
          <a:bodyPr wrap="square">
            <a:spAutoFit/>
          </a:bodyPr>
          <a:lstStyle/>
          <a:p>
            <a:pPr algn="ctr"/>
            <a:r>
              <a:rPr lang="ru-RU" sz="2000" b="1" dirty="0">
                <a:effectLst>
                  <a:outerShdw blurRad="38100" dist="38100" dir="2700000" algn="tl">
                    <a:srgbClr val="000000">
                      <a:alpha val="43137"/>
                    </a:srgbClr>
                  </a:outerShdw>
                </a:effectLst>
                <a:latin typeface="Arial" pitchFamily="34" charset="0"/>
                <a:ea typeface="Verdana" pitchFamily="34" charset="0"/>
                <a:cs typeface="Arial" pitchFamily="34" charset="0"/>
              </a:rPr>
              <a:t>ЧЕБОКСАРСКИЕ ШКОЛЬНЫЕ ПОИСКОВЫЕ ОТРЯДЫ НА СУРСКОМ РУБЕЖЕ</a:t>
            </a:r>
          </a:p>
        </p:txBody>
      </p:sp>
      <p:graphicFrame>
        <p:nvGraphicFramePr>
          <p:cNvPr id="5" name="Таблица 4"/>
          <p:cNvGraphicFramePr>
            <a:graphicFrameLocks noGrp="1"/>
          </p:cNvGraphicFramePr>
          <p:nvPr>
            <p:extLst>
              <p:ext uri="{D42A27DB-BD31-4B8C-83A1-F6EECF244321}">
                <p14:modId xmlns:p14="http://schemas.microsoft.com/office/powerpoint/2010/main" val="2576192718"/>
              </p:ext>
            </p:extLst>
          </p:nvPr>
        </p:nvGraphicFramePr>
        <p:xfrm>
          <a:off x="251520" y="1063771"/>
          <a:ext cx="5184576" cy="2725268"/>
        </p:xfrm>
        <a:graphic>
          <a:graphicData uri="http://schemas.openxmlformats.org/drawingml/2006/table">
            <a:tbl>
              <a:tblPr/>
              <a:tblGrid>
                <a:gridCol w="3219487">
                  <a:extLst>
                    <a:ext uri="{9D8B030D-6E8A-4147-A177-3AD203B41FA5}">
                      <a16:colId xmlns:a16="http://schemas.microsoft.com/office/drawing/2014/main" val="20000"/>
                    </a:ext>
                  </a:extLst>
                </a:gridCol>
                <a:gridCol w="1965089">
                  <a:extLst>
                    <a:ext uri="{9D8B030D-6E8A-4147-A177-3AD203B41FA5}">
                      <a16:colId xmlns:a16="http://schemas.microsoft.com/office/drawing/2014/main" val="20001"/>
                    </a:ext>
                  </a:extLst>
                </a:gridCol>
              </a:tblGrid>
              <a:tr h="209636">
                <a:tc gridSpan="2">
                  <a:txBody>
                    <a:bodyPr/>
                    <a:lstStyle/>
                    <a:p>
                      <a:pPr algn="ctr">
                        <a:lnSpc>
                          <a:spcPct val="115000"/>
                        </a:lnSpc>
                        <a:spcAft>
                          <a:spcPts val="0"/>
                        </a:spcAft>
                      </a:pPr>
                      <a:r>
                        <a:rPr lang="ru-RU" sz="1200" b="1" dirty="0">
                          <a:solidFill>
                            <a:srgbClr val="C00000"/>
                          </a:solidFill>
                          <a:latin typeface="Verdana"/>
                          <a:ea typeface="Calibri"/>
                          <a:cs typeface="Times New Roman"/>
                        </a:rPr>
                        <a:t>Школьные экспедиции «Живая память поколений»</a:t>
                      </a:r>
                      <a:endParaRPr lang="ru-RU" sz="1600" dirty="0">
                        <a:solidFill>
                          <a:srgbClr val="C0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0"/>
                  </a:ext>
                </a:extLst>
              </a:tr>
              <a:tr h="209636">
                <a:tc gridSpan="2">
                  <a:txBody>
                    <a:bodyPr/>
                    <a:lstStyle/>
                    <a:p>
                      <a:pPr algn="ctr">
                        <a:lnSpc>
                          <a:spcPct val="115000"/>
                        </a:lnSpc>
                        <a:spcAft>
                          <a:spcPts val="0"/>
                        </a:spcAft>
                      </a:pPr>
                      <a:r>
                        <a:rPr lang="ru-RU" sz="1200" b="1" dirty="0">
                          <a:solidFill>
                            <a:srgbClr val="C00000"/>
                          </a:solidFill>
                          <a:latin typeface="Verdana"/>
                          <a:ea typeface="Calibri"/>
                          <a:cs typeface="Times New Roman"/>
                        </a:rPr>
                        <a:t>9 муниципальных районов  и 2 города</a:t>
                      </a:r>
                      <a:endParaRPr lang="ru-RU" sz="1600" dirty="0">
                        <a:solidFill>
                          <a:srgbClr val="C0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1"/>
                  </a:ext>
                </a:extLst>
              </a:tr>
              <a:tr h="209636">
                <a:tc gridSpan="2">
                  <a:txBody>
                    <a:bodyPr/>
                    <a:lstStyle/>
                    <a:p>
                      <a:pPr algn="ctr">
                        <a:lnSpc>
                          <a:spcPct val="115000"/>
                        </a:lnSpc>
                        <a:spcAft>
                          <a:spcPts val="0"/>
                        </a:spcAft>
                      </a:pPr>
                      <a:r>
                        <a:rPr lang="ru-RU" sz="1200" b="1" dirty="0">
                          <a:solidFill>
                            <a:srgbClr val="C00000"/>
                          </a:solidFill>
                          <a:latin typeface="Verdana"/>
                          <a:ea typeface="Calibri"/>
                          <a:cs typeface="Times New Roman"/>
                        </a:rPr>
                        <a:t>19 школьных выездов</a:t>
                      </a:r>
                      <a:endParaRPr lang="ru-RU" sz="1600" dirty="0">
                        <a:solidFill>
                          <a:srgbClr val="C0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2"/>
                  </a:ext>
                </a:extLst>
              </a:tr>
              <a:tr h="209636">
                <a:tc>
                  <a:txBody>
                    <a:bodyPr/>
                    <a:lstStyle/>
                    <a:p>
                      <a:pPr indent="330835" algn="just">
                        <a:spcAft>
                          <a:spcPts val="0"/>
                        </a:spcAft>
                      </a:pPr>
                      <a:r>
                        <a:rPr lang="ru-RU" sz="1000" b="1" i="1" dirty="0" err="1">
                          <a:solidFill>
                            <a:schemeClr val="tx1"/>
                          </a:solidFill>
                          <a:latin typeface="Verdana"/>
                          <a:ea typeface="Calibri"/>
                          <a:cs typeface="Times New Roman"/>
                        </a:rPr>
                        <a:t>Алатырский</a:t>
                      </a:r>
                      <a:r>
                        <a:rPr lang="ru-RU" sz="1000" b="1" i="1" dirty="0">
                          <a:solidFill>
                            <a:schemeClr val="tx1"/>
                          </a:solidFill>
                          <a:latin typeface="Verdana"/>
                          <a:ea typeface="Calibri"/>
                          <a:cs typeface="Times New Roman"/>
                        </a:rPr>
                        <a:t> район, г. Алатырь  </a:t>
                      </a:r>
                      <a:endParaRPr lang="ru-RU" sz="1100" b="1"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i="1" dirty="0">
                          <a:solidFill>
                            <a:schemeClr val="tx1"/>
                          </a:solidFill>
                          <a:latin typeface="Verdana"/>
                          <a:ea typeface="Calibri"/>
                          <a:cs typeface="Times New Roman"/>
                        </a:rPr>
                        <a:t>СОШ №№ 3, 38</a:t>
                      </a:r>
                      <a:endParaRPr lang="ru-RU" sz="11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9636">
                <a:tc>
                  <a:txBody>
                    <a:bodyPr/>
                    <a:lstStyle/>
                    <a:p>
                      <a:pPr indent="330835" algn="just">
                        <a:spcAft>
                          <a:spcPts val="0"/>
                        </a:spcAft>
                      </a:pPr>
                      <a:r>
                        <a:rPr lang="ru-RU" sz="1000" b="1" i="1" dirty="0" err="1">
                          <a:solidFill>
                            <a:schemeClr val="tx1"/>
                          </a:solidFill>
                          <a:latin typeface="Verdana"/>
                          <a:ea typeface="Calibri"/>
                          <a:cs typeface="Times New Roman"/>
                        </a:rPr>
                        <a:t>Красночетайский</a:t>
                      </a:r>
                      <a:r>
                        <a:rPr lang="ru-RU" sz="1000" b="1" i="1" dirty="0">
                          <a:solidFill>
                            <a:schemeClr val="tx1"/>
                          </a:solidFill>
                          <a:latin typeface="Verdana"/>
                          <a:ea typeface="Calibri"/>
                          <a:cs typeface="Times New Roman"/>
                        </a:rPr>
                        <a:t> район  </a:t>
                      </a:r>
                      <a:endParaRPr lang="ru-RU" sz="1100" b="1"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i="1" dirty="0">
                          <a:solidFill>
                            <a:schemeClr val="tx1"/>
                          </a:solidFill>
                          <a:latin typeface="Verdana"/>
                          <a:ea typeface="Calibri"/>
                          <a:cs typeface="Times New Roman"/>
                        </a:rPr>
                        <a:t>СОШ №№ 27, 29</a:t>
                      </a:r>
                      <a:endParaRPr lang="ru-RU" sz="11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9272">
                <a:tc>
                  <a:txBody>
                    <a:bodyPr/>
                    <a:lstStyle/>
                    <a:p>
                      <a:pPr indent="330835" algn="just">
                        <a:spcAft>
                          <a:spcPts val="0"/>
                        </a:spcAft>
                      </a:pPr>
                      <a:r>
                        <a:rPr lang="ru-RU" sz="1000" b="1" i="1" dirty="0">
                          <a:solidFill>
                            <a:schemeClr val="tx1"/>
                          </a:solidFill>
                          <a:latin typeface="Verdana"/>
                          <a:ea typeface="Calibri"/>
                          <a:cs typeface="Times New Roman"/>
                        </a:rPr>
                        <a:t>Козловский район </a:t>
                      </a:r>
                      <a:endParaRPr lang="ru-RU" sz="1100" b="1"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i="1" dirty="0">
                          <a:solidFill>
                            <a:schemeClr val="tx1"/>
                          </a:solidFill>
                          <a:latin typeface="Verdana"/>
                          <a:ea typeface="Calibri"/>
                          <a:cs typeface="Times New Roman"/>
                        </a:rPr>
                        <a:t>Гимназия № 5, Кадетская школа</a:t>
                      </a:r>
                      <a:endParaRPr lang="ru-RU" sz="11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9636">
                <a:tc>
                  <a:txBody>
                    <a:bodyPr/>
                    <a:lstStyle/>
                    <a:p>
                      <a:pPr indent="330835" algn="just">
                        <a:spcAft>
                          <a:spcPts val="0"/>
                        </a:spcAft>
                      </a:pPr>
                      <a:r>
                        <a:rPr lang="ru-RU" sz="1000" b="1" i="1" dirty="0" err="1">
                          <a:solidFill>
                            <a:schemeClr val="tx1"/>
                          </a:solidFill>
                          <a:latin typeface="Verdana"/>
                          <a:ea typeface="Calibri"/>
                          <a:cs typeface="Times New Roman"/>
                        </a:rPr>
                        <a:t>Мариинско-Посадский</a:t>
                      </a:r>
                      <a:r>
                        <a:rPr lang="ru-RU" sz="1000" b="1" i="1" dirty="0">
                          <a:solidFill>
                            <a:schemeClr val="tx1"/>
                          </a:solidFill>
                          <a:latin typeface="Verdana"/>
                          <a:ea typeface="Calibri"/>
                          <a:cs typeface="Times New Roman"/>
                        </a:rPr>
                        <a:t> район </a:t>
                      </a:r>
                      <a:endParaRPr lang="ru-RU" sz="1100" b="1"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i="1" dirty="0">
                          <a:solidFill>
                            <a:schemeClr val="tx1"/>
                          </a:solidFill>
                          <a:latin typeface="Verdana"/>
                          <a:ea typeface="Calibri"/>
                          <a:cs typeface="Times New Roman"/>
                        </a:rPr>
                        <a:t>СОШ № 40</a:t>
                      </a:r>
                      <a:endParaRPr lang="ru-RU" sz="11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9636">
                <a:tc>
                  <a:txBody>
                    <a:bodyPr/>
                    <a:lstStyle/>
                    <a:p>
                      <a:pPr indent="330835" algn="just">
                        <a:spcAft>
                          <a:spcPts val="0"/>
                        </a:spcAft>
                      </a:pPr>
                      <a:r>
                        <a:rPr lang="ru-RU" sz="1000" b="1" i="1" dirty="0" err="1">
                          <a:solidFill>
                            <a:schemeClr val="tx1"/>
                          </a:solidFill>
                          <a:latin typeface="Verdana"/>
                          <a:ea typeface="Calibri"/>
                          <a:cs typeface="Times New Roman"/>
                        </a:rPr>
                        <a:t>Порецкий</a:t>
                      </a:r>
                      <a:r>
                        <a:rPr lang="ru-RU" sz="1000" b="1" i="1" dirty="0">
                          <a:solidFill>
                            <a:schemeClr val="tx1"/>
                          </a:solidFill>
                          <a:latin typeface="Verdana"/>
                          <a:ea typeface="Calibri"/>
                          <a:cs typeface="Times New Roman"/>
                        </a:rPr>
                        <a:t> район  </a:t>
                      </a:r>
                      <a:endParaRPr lang="ru-RU" sz="1100" b="1"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i="1" dirty="0">
                          <a:solidFill>
                            <a:schemeClr val="tx1"/>
                          </a:solidFill>
                          <a:latin typeface="Verdana"/>
                          <a:ea typeface="Calibri"/>
                          <a:cs typeface="Times New Roman"/>
                        </a:rPr>
                        <a:t>СОШ № 37</a:t>
                      </a:r>
                      <a:endParaRPr lang="ru-RU" sz="11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9636">
                <a:tc>
                  <a:txBody>
                    <a:bodyPr/>
                    <a:lstStyle/>
                    <a:p>
                      <a:pPr indent="330835" algn="just">
                        <a:spcAft>
                          <a:spcPts val="0"/>
                        </a:spcAft>
                      </a:pPr>
                      <a:r>
                        <a:rPr lang="ru-RU" sz="1000" b="1" i="1" dirty="0" err="1">
                          <a:solidFill>
                            <a:schemeClr val="tx1"/>
                          </a:solidFill>
                          <a:latin typeface="Verdana"/>
                          <a:ea typeface="Calibri"/>
                          <a:cs typeface="Times New Roman"/>
                        </a:rPr>
                        <a:t>Шумерлинский</a:t>
                      </a:r>
                      <a:r>
                        <a:rPr lang="ru-RU" sz="1000" b="1" i="1" dirty="0">
                          <a:solidFill>
                            <a:schemeClr val="tx1"/>
                          </a:solidFill>
                          <a:latin typeface="Verdana"/>
                          <a:ea typeface="Calibri"/>
                          <a:cs typeface="Times New Roman"/>
                        </a:rPr>
                        <a:t> район, г. Шумерля </a:t>
                      </a:r>
                      <a:endParaRPr lang="ru-RU" sz="1100" b="1"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i="1" dirty="0">
                          <a:solidFill>
                            <a:schemeClr val="tx1"/>
                          </a:solidFill>
                          <a:latin typeface="Verdana"/>
                          <a:ea typeface="Calibri"/>
                          <a:cs typeface="Times New Roman"/>
                        </a:rPr>
                        <a:t> СОШ № 59</a:t>
                      </a:r>
                      <a:endParaRPr lang="ru-RU" sz="11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9636">
                <a:tc>
                  <a:txBody>
                    <a:bodyPr/>
                    <a:lstStyle/>
                    <a:p>
                      <a:pPr indent="330835" algn="just">
                        <a:spcAft>
                          <a:spcPts val="0"/>
                        </a:spcAft>
                      </a:pPr>
                      <a:r>
                        <a:rPr lang="ru-RU" sz="1000" b="1" i="1" dirty="0" err="1">
                          <a:solidFill>
                            <a:schemeClr val="tx1"/>
                          </a:solidFill>
                          <a:latin typeface="Verdana"/>
                          <a:ea typeface="Calibri"/>
                          <a:cs typeface="Times New Roman"/>
                        </a:rPr>
                        <a:t>Урмарский</a:t>
                      </a:r>
                      <a:r>
                        <a:rPr lang="ru-RU" sz="1000" b="1" i="1" dirty="0">
                          <a:solidFill>
                            <a:schemeClr val="tx1"/>
                          </a:solidFill>
                          <a:latin typeface="Verdana"/>
                          <a:ea typeface="Calibri"/>
                          <a:cs typeface="Times New Roman"/>
                        </a:rPr>
                        <a:t> район </a:t>
                      </a:r>
                      <a:endParaRPr lang="ru-RU" sz="1100" b="1"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i="1" dirty="0">
                          <a:solidFill>
                            <a:schemeClr val="tx1"/>
                          </a:solidFill>
                          <a:latin typeface="Verdana"/>
                          <a:ea typeface="Calibri"/>
                          <a:cs typeface="Times New Roman"/>
                        </a:rPr>
                        <a:t>  СОШ № 54</a:t>
                      </a:r>
                      <a:endParaRPr lang="ru-RU" sz="11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9636">
                <a:tc>
                  <a:txBody>
                    <a:bodyPr/>
                    <a:lstStyle/>
                    <a:p>
                      <a:pPr indent="330835" algn="just">
                        <a:spcAft>
                          <a:spcPts val="0"/>
                        </a:spcAft>
                      </a:pPr>
                      <a:r>
                        <a:rPr lang="ru-RU" sz="1000" b="1" i="1" dirty="0" err="1">
                          <a:solidFill>
                            <a:schemeClr val="tx1"/>
                          </a:solidFill>
                          <a:latin typeface="Verdana"/>
                          <a:ea typeface="Calibri"/>
                          <a:cs typeface="Times New Roman"/>
                        </a:rPr>
                        <a:t>Янтиковский</a:t>
                      </a:r>
                      <a:r>
                        <a:rPr lang="ru-RU" sz="1000" b="1" i="1" dirty="0">
                          <a:solidFill>
                            <a:schemeClr val="tx1"/>
                          </a:solidFill>
                          <a:latin typeface="Verdana"/>
                          <a:ea typeface="Calibri"/>
                          <a:cs typeface="Times New Roman"/>
                        </a:rPr>
                        <a:t> район </a:t>
                      </a:r>
                      <a:endParaRPr lang="ru-RU" sz="1100" b="1"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i="1" dirty="0">
                          <a:solidFill>
                            <a:schemeClr val="tx1"/>
                          </a:solidFill>
                          <a:latin typeface="Verdana"/>
                          <a:ea typeface="Calibri"/>
                          <a:cs typeface="Times New Roman"/>
                        </a:rPr>
                        <a:t>СОШ №№ 31, 36</a:t>
                      </a:r>
                      <a:endParaRPr lang="ru-RU" sz="11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9636">
                <a:tc>
                  <a:txBody>
                    <a:bodyPr/>
                    <a:lstStyle/>
                    <a:p>
                      <a:pPr indent="330835" algn="just">
                        <a:spcAft>
                          <a:spcPts val="0"/>
                        </a:spcAft>
                      </a:pPr>
                      <a:r>
                        <a:rPr lang="ru-RU" sz="1000" b="1" i="1" dirty="0" err="1">
                          <a:solidFill>
                            <a:schemeClr val="tx1"/>
                          </a:solidFill>
                          <a:latin typeface="Verdana"/>
                          <a:ea typeface="Calibri"/>
                          <a:cs typeface="Times New Roman"/>
                        </a:rPr>
                        <a:t>Ядринский</a:t>
                      </a:r>
                      <a:r>
                        <a:rPr lang="ru-RU" sz="1000" b="1" i="1" dirty="0">
                          <a:solidFill>
                            <a:schemeClr val="tx1"/>
                          </a:solidFill>
                          <a:latin typeface="Verdana"/>
                          <a:ea typeface="Calibri"/>
                          <a:cs typeface="Times New Roman"/>
                        </a:rPr>
                        <a:t> район   </a:t>
                      </a:r>
                      <a:endParaRPr lang="ru-RU" sz="1100" b="1"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i="1" dirty="0">
                          <a:solidFill>
                            <a:schemeClr val="tx1"/>
                          </a:solidFill>
                          <a:latin typeface="Verdana"/>
                          <a:ea typeface="Calibri"/>
                          <a:cs typeface="Times New Roman"/>
                        </a:rPr>
                        <a:t>Гимназия № 1</a:t>
                      </a:r>
                      <a:endParaRPr lang="ru-RU" sz="11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6" name="Прямоугольник 5"/>
          <p:cNvSpPr/>
          <p:nvPr/>
        </p:nvSpPr>
        <p:spPr>
          <a:xfrm>
            <a:off x="6012160" y="3284984"/>
            <a:ext cx="2736304" cy="50405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000" b="1" dirty="0">
                <a:solidFill>
                  <a:schemeClr val="tx1"/>
                </a:solidFill>
                <a:latin typeface="Verdana" pitchFamily="34" charset="0"/>
                <a:ea typeface="Verdana" pitchFamily="34" charset="0"/>
              </a:rPr>
              <a:t>Инструменты, найденные учащимися гимназии №1 в </a:t>
            </a:r>
            <a:r>
              <a:rPr lang="ru-RU" sz="1000" b="1" dirty="0" err="1">
                <a:solidFill>
                  <a:schemeClr val="tx1"/>
                </a:solidFill>
                <a:latin typeface="Verdana" pitchFamily="34" charset="0"/>
                <a:ea typeface="Verdana" pitchFamily="34" charset="0"/>
              </a:rPr>
              <a:t>Ядринском</a:t>
            </a:r>
            <a:r>
              <a:rPr lang="ru-RU" sz="1000" b="1" dirty="0">
                <a:solidFill>
                  <a:schemeClr val="tx1"/>
                </a:solidFill>
                <a:latin typeface="Verdana" pitchFamily="34" charset="0"/>
                <a:ea typeface="Verdana" pitchFamily="34" charset="0"/>
              </a:rPr>
              <a:t> районе</a:t>
            </a:r>
          </a:p>
        </p:txBody>
      </p:sp>
      <p:pic>
        <p:nvPicPr>
          <p:cNvPr id="7" name="Picture 4" descr="В Заволжье поисковики восстанавливают окопы"/>
          <p:cNvPicPr>
            <a:picLocks noChangeAspect="1" noChangeArrowheads="1"/>
          </p:cNvPicPr>
          <p:nvPr/>
        </p:nvPicPr>
        <p:blipFill>
          <a:blip r:embed="rId4" cstate="print"/>
          <a:srcRect l="40000"/>
          <a:stretch>
            <a:fillRect/>
          </a:stretch>
        </p:blipFill>
        <p:spPr bwMode="auto">
          <a:xfrm>
            <a:off x="6012160" y="3899522"/>
            <a:ext cx="2736304" cy="2734594"/>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6012160" y="6381328"/>
            <a:ext cx="2736304" cy="36004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000" b="1" dirty="0">
                <a:solidFill>
                  <a:schemeClr val="tx1"/>
                </a:solidFill>
                <a:latin typeface="Verdana" pitchFamily="34" charset="0"/>
                <a:ea typeface="Verdana" pitchFamily="34" charset="0"/>
              </a:rPr>
              <a:t>Поисковые отряды на месте строительства Сурского рубежа</a:t>
            </a:r>
          </a:p>
        </p:txBody>
      </p:sp>
      <p:pic>
        <p:nvPicPr>
          <p:cNvPr id="9" name="Picture 1"/>
          <p:cNvPicPr>
            <a:picLocks noChangeAspect="1" noChangeArrowheads="1"/>
          </p:cNvPicPr>
          <p:nvPr/>
        </p:nvPicPr>
        <p:blipFill>
          <a:blip r:embed="rId5" cstate="print"/>
          <a:srcRect/>
          <a:stretch>
            <a:fillRect/>
          </a:stretch>
        </p:blipFill>
        <p:spPr bwMode="auto">
          <a:xfrm>
            <a:off x="251520" y="3861048"/>
            <a:ext cx="5184576" cy="28848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1361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AED5E6C7-BCFF-48DE-AC5B-4B75C2CC7EF2}" type="slidenum">
              <a:rPr lang="ru-RU" smtClean="0">
                <a:solidFill>
                  <a:prstClr val="black">
                    <a:tint val="75000"/>
                  </a:prstClr>
                </a:solidFill>
              </a:rPr>
              <a:pPr/>
              <a:t>13</a:t>
            </a:fld>
            <a:endParaRPr lang="ru-RU">
              <a:solidFill>
                <a:prstClr val="black">
                  <a:tint val="75000"/>
                </a:prstClr>
              </a:solidFill>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8555" r="8839" b="3663"/>
          <a:stretch/>
        </p:blipFill>
        <p:spPr>
          <a:xfrm>
            <a:off x="611560" y="1177876"/>
            <a:ext cx="3528392" cy="3187228"/>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t="16151" b="17126"/>
          <a:stretch/>
        </p:blipFill>
        <p:spPr>
          <a:xfrm>
            <a:off x="4860032" y="1196752"/>
            <a:ext cx="3600400" cy="3168352"/>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1214414" y="357166"/>
            <a:ext cx="6912768" cy="707886"/>
          </a:xfrm>
          <a:prstGeom prst="rect">
            <a:avLst/>
          </a:prstGeom>
        </p:spPr>
        <p:txBody>
          <a:bodyPr wrap="square">
            <a:spAutoFit/>
          </a:bodyPr>
          <a:lstStyle/>
          <a:p>
            <a:pPr algn="ctr"/>
            <a:r>
              <a:rPr lang="ru-RU" sz="2000" b="1" dirty="0">
                <a:effectLst>
                  <a:outerShdw blurRad="38100" dist="38100" dir="2700000" algn="tl">
                    <a:srgbClr val="000000">
                      <a:alpha val="43137"/>
                    </a:srgbClr>
                  </a:outerShdw>
                </a:effectLst>
                <a:latin typeface="Arial" pitchFamily="34" charset="0"/>
                <a:ea typeface="Verdana" pitchFamily="34" charset="0"/>
                <a:cs typeface="Arial" pitchFamily="34" charset="0"/>
              </a:rPr>
              <a:t>ВОСПОМИНАНИЯ УЧАСТНИКОВ СТРОИТЕЛЬСТВА ОБОРОНИТЕЛЬНЫХ РУБЕЖЕЙ </a:t>
            </a:r>
          </a:p>
        </p:txBody>
      </p:sp>
      <p:sp>
        <p:nvSpPr>
          <p:cNvPr id="7" name="TextBox 6"/>
          <p:cNvSpPr txBox="1"/>
          <p:nvPr/>
        </p:nvSpPr>
        <p:spPr>
          <a:xfrm>
            <a:off x="539552" y="4437112"/>
            <a:ext cx="7920880" cy="2174954"/>
          </a:xfrm>
          <a:prstGeom prst="rect">
            <a:avLst/>
          </a:prstGeom>
          <a:noFill/>
        </p:spPr>
        <p:txBody>
          <a:bodyPr wrap="square" rtlCol="0">
            <a:spAutoFit/>
          </a:bodyPr>
          <a:lstStyle/>
          <a:p>
            <a:pPr indent="342900" algn="ctr">
              <a:spcAft>
                <a:spcPts val="800"/>
              </a:spcAft>
            </a:pPr>
            <a:r>
              <a:rPr lang="ru-RU" b="1" dirty="0">
                <a:latin typeface="Arial" pitchFamily="34" charset="0"/>
                <a:ea typeface="Verdana" pitchFamily="34" charset="0"/>
                <a:cs typeface="Arial" pitchFamily="34" charset="0"/>
              </a:rPr>
              <a:t>ГРАЧЕВА МАРИЯ ИВАНОВНА</a:t>
            </a:r>
          </a:p>
          <a:p>
            <a:pPr indent="342900" algn="ctr">
              <a:spcAft>
                <a:spcPts val="800"/>
              </a:spcAft>
            </a:pPr>
            <a:r>
              <a:rPr lang="ru-RU" b="1" dirty="0">
                <a:latin typeface="Arial" pitchFamily="34" charset="0"/>
                <a:ea typeface="Verdana" pitchFamily="34" charset="0"/>
                <a:cs typeface="Arial" pitchFamily="34" charset="0"/>
              </a:rPr>
              <a:t>«Ветеран труда», </a:t>
            </a:r>
            <a:r>
              <a:rPr lang="ru-RU" sz="1400" b="1" dirty="0">
                <a:latin typeface="Arial" pitchFamily="34" charset="0"/>
                <a:ea typeface="Verdana" pitchFamily="34" charset="0"/>
                <a:cs typeface="Arial" pitchFamily="34" charset="0"/>
              </a:rPr>
              <a:t>1923 года рождения, уроженка деревни </a:t>
            </a:r>
            <a:r>
              <a:rPr lang="ru-RU" sz="1400" b="1" i="1" dirty="0">
                <a:latin typeface="Arial" pitchFamily="34" charset="0"/>
                <a:ea typeface="Verdana" pitchFamily="34" charset="0"/>
                <a:cs typeface="Arial" pitchFamily="34" charset="0"/>
              </a:rPr>
              <a:t>уроженка  деревни </a:t>
            </a:r>
            <a:r>
              <a:rPr lang="ru-RU" sz="1400" b="1" i="1" dirty="0" err="1">
                <a:latin typeface="Arial" pitchFamily="34" charset="0"/>
                <a:ea typeface="Verdana" pitchFamily="34" charset="0"/>
                <a:cs typeface="Arial" pitchFamily="34" charset="0"/>
              </a:rPr>
              <a:t>Нюргечи</a:t>
            </a:r>
            <a:r>
              <a:rPr lang="ru-RU" sz="1400" b="1" i="1" dirty="0">
                <a:latin typeface="Arial" pitchFamily="34" charset="0"/>
                <a:ea typeface="Verdana" pitchFamily="34" charset="0"/>
                <a:cs typeface="Arial" pitchFamily="34" charset="0"/>
              </a:rPr>
              <a:t> Комсомольского района</a:t>
            </a:r>
            <a:endParaRPr lang="ru-RU" sz="1400" b="1" dirty="0">
              <a:latin typeface="Arial" pitchFamily="34" charset="0"/>
              <a:ea typeface="Verdana" pitchFamily="34" charset="0"/>
              <a:cs typeface="Arial" pitchFamily="34" charset="0"/>
            </a:endParaRPr>
          </a:p>
          <a:p>
            <a:pPr indent="342900" algn="ctr">
              <a:spcAft>
                <a:spcPts val="800"/>
              </a:spcAft>
            </a:pPr>
            <a:r>
              <a:rPr lang="ru-RU" dirty="0">
                <a:latin typeface="Arial" pitchFamily="34" charset="0"/>
                <a:ea typeface="Verdana" pitchFamily="34" charset="0"/>
                <a:cs typeface="Arial" pitchFamily="34" charset="0"/>
              </a:rPr>
              <a:t>«Были очень сильные морозы, на ногах были шерстяные носки и лапти. Варежки были связаны из овечьей шерсти. Вши были не редкостью. Все тело было в фурункулах, шрамы остались на теле как память о тех холодных, страшных днях». </a:t>
            </a:r>
            <a:endParaRPr lang="en-US" dirty="0">
              <a:latin typeface="Arial" pitchFamily="34" charset="0"/>
              <a:ea typeface="Verdana" pitchFamily="34" charset="0"/>
              <a:cs typeface="Arial" pitchFamily="34" charset="0"/>
            </a:endParaRPr>
          </a:p>
        </p:txBody>
      </p:sp>
    </p:spTree>
    <p:extLst>
      <p:ext uri="{BB962C8B-B14F-4D97-AF65-F5344CB8AC3E}">
        <p14:creationId xmlns:p14="http://schemas.microsoft.com/office/powerpoint/2010/main" val="1992317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2518" t="15640" r="17793" b="-160"/>
          <a:stretch>
            <a:fillRect/>
          </a:stretch>
        </p:blipFill>
        <p:spPr bwMode="auto">
          <a:xfrm>
            <a:off x="0" y="0"/>
            <a:ext cx="9144000" cy="6858000"/>
          </a:xfrm>
          <a:prstGeom prst="rect">
            <a:avLst/>
          </a:prstGeom>
          <a:noFill/>
          <a:ln w="9525">
            <a:noFill/>
            <a:miter lim="800000"/>
            <a:headEnd/>
            <a:tailEnd/>
          </a:ln>
        </p:spPr>
      </p:pic>
      <p:sp>
        <p:nvSpPr>
          <p:cNvPr id="9218" name="Text Box 1"/>
          <p:cNvSpPr txBox="1">
            <a:spLocks noChangeArrowheads="1"/>
          </p:cNvSpPr>
          <p:nvPr/>
        </p:nvSpPr>
        <p:spPr bwMode="auto">
          <a:xfrm>
            <a:off x="230402" y="1873640"/>
            <a:ext cx="8678880" cy="118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253" tIns="40629" rIns="81253" bIns="40629"/>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9pPr>
          </a:lstStyle>
          <a:p>
            <a:pPr algn="ctr" defTabSz="405626" eaLnBrk="1" fontAlgn="base" hangingPunct="0">
              <a:lnSpc>
                <a:spcPct val="93000"/>
              </a:lnSpc>
              <a:spcBef>
                <a:spcPct val="0"/>
              </a:spcBef>
              <a:spcAft>
                <a:spcPct val="0"/>
              </a:spcAft>
              <a:buSzPct val="100000"/>
            </a:pPr>
            <a:r>
              <a:rPr lang="ru-RU" altLang="ru-RU" sz="3300" b="1" dirty="0">
                <a:solidFill>
                  <a:srgbClr val="000000"/>
                </a:solidFill>
                <a:latin typeface="Times New Roman" pitchFamily="16" charset="0"/>
                <a:cs typeface="Arial" charset="0"/>
              </a:rPr>
              <a:t> </a:t>
            </a:r>
          </a:p>
        </p:txBody>
      </p:sp>
      <p:sp>
        <p:nvSpPr>
          <p:cNvPr id="2" name="Номер слайда 1"/>
          <p:cNvSpPr>
            <a:spLocks noGrp="1"/>
          </p:cNvSpPr>
          <p:nvPr>
            <p:ph type="sldNum" sz="quarter" idx="12"/>
          </p:nvPr>
        </p:nvSpPr>
        <p:spPr/>
        <p:txBody>
          <a:bodyPr/>
          <a:lstStyle/>
          <a:p>
            <a:pPr>
              <a:defRPr/>
            </a:pPr>
            <a:fld id="{E353A804-055D-4C50-B466-3C0B0A1162D1}" type="slidenum">
              <a:rPr lang="ru-RU" smtClean="0">
                <a:solidFill>
                  <a:prstClr val="black">
                    <a:tint val="75000"/>
                  </a:prstClr>
                </a:solidFill>
              </a:rPr>
              <a:pPr>
                <a:defRPr/>
              </a:pPr>
              <a:t>14</a:t>
            </a:fld>
            <a:endParaRPr lang="ru-RU" dirty="0">
              <a:solidFill>
                <a:prstClr val="black">
                  <a:tint val="75000"/>
                </a:prstClr>
              </a:solidFill>
            </a:endParaRPr>
          </a:p>
        </p:txBody>
      </p:sp>
      <p:sp>
        <p:nvSpPr>
          <p:cNvPr id="10" name="Прямоугольник 9"/>
          <p:cNvSpPr/>
          <p:nvPr/>
        </p:nvSpPr>
        <p:spPr>
          <a:xfrm>
            <a:off x="1835696" y="0"/>
            <a:ext cx="7308304"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640234" y="133181"/>
            <a:ext cx="7859216" cy="830997"/>
          </a:xfrm>
          <a:prstGeom prst="rect">
            <a:avLst/>
          </a:prstGeom>
        </p:spPr>
        <p:txBody>
          <a:bodyPr wrap="square">
            <a:spAutoFit/>
          </a:bodyPr>
          <a:lstStyle/>
          <a:p>
            <a:pPr algn="ctr"/>
            <a:r>
              <a:rPr lang="ru-RU" sz="2400" b="1" dirty="0">
                <a:effectLst>
                  <a:outerShdw blurRad="38100" dist="38100" dir="2700000" algn="tl">
                    <a:srgbClr val="000000">
                      <a:alpha val="43137"/>
                    </a:srgbClr>
                  </a:outerShdw>
                </a:effectLst>
                <a:latin typeface="Arial" pitchFamily="34" charset="0"/>
                <a:cs typeface="Arial" pitchFamily="34" charset="0"/>
              </a:rPr>
              <a:t>СБОРНИК ВОСПОМИНАНИЙ </a:t>
            </a:r>
          </a:p>
          <a:p>
            <a:pPr algn="ctr"/>
            <a:r>
              <a:rPr lang="ru-RU" sz="2400" b="1" dirty="0">
                <a:effectLst>
                  <a:outerShdw blurRad="38100" dist="38100" dir="2700000" algn="tl">
                    <a:srgbClr val="000000">
                      <a:alpha val="43137"/>
                    </a:srgbClr>
                  </a:outerShdw>
                </a:effectLst>
                <a:latin typeface="Arial" pitchFamily="34" charset="0"/>
                <a:cs typeface="Arial" pitchFamily="34" charset="0"/>
              </a:rPr>
              <a:t>«СТРОИТЕЛИ БЕЗМОЛВНЫХ РУБЕЖЕЙ»</a:t>
            </a:r>
          </a:p>
        </p:txBody>
      </p:sp>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b="5906"/>
          <a:stretch/>
        </p:blipFill>
        <p:spPr>
          <a:xfrm>
            <a:off x="214282" y="1214422"/>
            <a:ext cx="8655080" cy="5429264"/>
          </a:xfrm>
          <a:prstGeom prst="rect">
            <a:avLst/>
          </a:prstGeom>
        </p:spPr>
      </p:pic>
    </p:spTree>
    <p:extLst>
      <p:ext uri="{BB962C8B-B14F-4D97-AF65-F5344CB8AC3E}">
        <p14:creationId xmlns:p14="http://schemas.microsoft.com/office/powerpoint/2010/main" val="307422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AED5E6C7-BCFF-48DE-AC5B-4B75C2CC7EF2}" type="slidenum">
              <a:rPr lang="ru-RU" smtClean="0">
                <a:solidFill>
                  <a:prstClr val="black">
                    <a:tint val="75000"/>
                  </a:prstClr>
                </a:solidFill>
              </a:rPr>
              <a:pPr/>
              <a:t>15</a:t>
            </a:fld>
            <a:endParaRPr lang="ru-RU">
              <a:solidFill>
                <a:prstClr val="black">
                  <a:tint val="75000"/>
                </a:prstClr>
              </a:solidFill>
            </a:endParaRPr>
          </a:p>
        </p:txBody>
      </p:sp>
      <p:sp>
        <p:nvSpPr>
          <p:cNvPr id="3" name="Прямоугольник 2"/>
          <p:cNvSpPr/>
          <p:nvPr/>
        </p:nvSpPr>
        <p:spPr>
          <a:xfrm>
            <a:off x="714348" y="2357430"/>
            <a:ext cx="7859216" cy="830997"/>
          </a:xfrm>
          <a:prstGeom prst="rect">
            <a:avLst/>
          </a:prstGeom>
        </p:spPr>
        <p:txBody>
          <a:bodyPr wrap="square">
            <a:spAutoFit/>
          </a:bodyPr>
          <a:lstStyle/>
          <a:p>
            <a:pPr algn="ctr"/>
            <a:r>
              <a:rPr lang="ru-RU" sz="2400" b="1" dirty="0">
                <a:effectLst>
                  <a:outerShdw blurRad="38100" dist="38100" dir="2700000" algn="tl">
                    <a:srgbClr val="000000">
                      <a:alpha val="43137"/>
                    </a:srgbClr>
                  </a:outerShdw>
                </a:effectLst>
                <a:latin typeface="Arial" pitchFamily="34" charset="0"/>
                <a:cs typeface="Arial" pitchFamily="34" charset="0"/>
              </a:rPr>
              <a:t>ВИДЕОРОЛИК</a:t>
            </a:r>
          </a:p>
          <a:p>
            <a:pPr algn="ctr"/>
            <a:r>
              <a:rPr lang="ru-RU" sz="2400" b="1" dirty="0">
                <a:effectLst>
                  <a:outerShdw blurRad="38100" dist="38100" dir="2700000" algn="tl">
                    <a:srgbClr val="000000">
                      <a:alpha val="43137"/>
                    </a:srgbClr>
                  </a:outerShdw>
                </a:effectLst>
                <a:latin typeface="Arial" pitchFamily="34" charset="0"/>
                <a:cs typeface="Arial" pitchFamily="34" charset="0"/>
              </a:rPr>
              <a:t>«СТРОИТЕЛИ БЕЗМОЛВНЫХ РУБЕЖЕЙ»</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2518" t="15640" r="17793" b="-160"/>
          <a:stretch>
            <a:fillRect/>
          </a:stretch>
        </p:blipFill>
        <p:spPr bwMode="auto">
          <a:xfrm>
            <a:off x="0" y="0"/>
            <a:ext cx="9144000" cy="6858000"/>
          </a:xfrm>
          <a:prstGeom prst="rect">
            <a:avLst/>
          </a:prstGeom>
          <a:noFill/>
          <a:ln w="9525">
            <a:noFill/>
            <a:miter lim="800000"/>
            <a:headEnd/>
            <a:tailEnd/>
          </a:ln>
        </p:spPr>
      </p:pic>
      <p:sp>
        <p:nvSpPr>
          <p:cNvPr id="9218" name="Text Box 1"/>
          <p:cNvSpPr txBox="1">
            <a:spLocks noChangeArrowheads="1"/>
          </p:cNvSpPr>
          <p:nvPr/>
        </p:nvSpPr>
        <p:spPr bwMode="auto">
          <a:xfrm>
            <a:off x="230402" y="1873640"/>
            <a:ext cx="8678880" cy="118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253" tIns="40629" rIns="81253" bIns="40629"/>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9pPr>
          </a:lstStyle>
          <a:p>
            <a:pPr algn="ctr" defTabSz="405626" eaLnBrk="1" fontAlgn="base" hangingPunct="0">
              <a:lnSpc>
                <a:spcPct val="93000"/>
              </a:lnSpc>
              <a:spcBef>
                <a:spcPct val="0"/>
              </a:spcBef>
              <a:spcAft>
                <a:spcPct val="0"/>
              </a:spcAft>
              <a:buSzPct val="100000"/>
            </a:pPr>
            <a:r>
              <a:rPr lang="ru-RU" altLang="ru-RU" sz="3300" b="1" dirty="0">
                <a:solidFill>
                  <a:srgbClr val="000000"/>
                </a:solidFill>
                <a:latin typeface="Times New Roman" pitchFamily="16" charset="0"/>
                <a:cs typeface="Arial" charset="0"/>
              </a:rPr>
              <a:t> </a:t>
            </a:r>
          </a:p>
        </p:txBody>
      </p:sp>
      <p:sp>
        <p:nvSpPr>
          <p:cNvPr id="2" name="Номер слайда 1"/>
          <p:cNvSpPr>
            <a:spLocks noGrp="1"/>
          </p:cNvSpPr>
          <p:nvPr>
            <p:ph type="sldNum" sz="quarter" idx="12"/>
          </p:nvPr>
        </p:nvSpPr>
        <p:spPr/>
        <p:txBody>
          <a:bodyPr/>
          <a:lstStyle/>
          <a:p>
            <a:pPr>
              <a:defRPr/>
            </a:pPr>
            <a:fld id="{E353A804-055D-4C50-B466-3C0B0A1162D1}" type="slidenum">
              <a:rPr lang="ru-RU" smtClean="0">
                <a:solidFill>
                  <a:prstClr val="black">
                    <a:tint val="75000"/>
                  </a:prstClr>
                </a:solidFill>
              </a:rPr>
              <a:pPr>
                <a:defRPr/>
              </a:pPr>
              <a:t>16</a:t>
            </a:fld>
            <a:endParaRPr lang="ru-RU" dirty="0">
              <a:solidFill>
                <a:prstClr val="black">
                  <a:tint val="75000"/>
                </a:prstClr>
              </a:solidFill>
            </a:endParaRPr>
          </a:p>
        </p:txBody>
      </p:sp>
      <p:sp>
        <p:nvSpPr>
          <p:cNvPr id="10" name="Прямоугольник 9"/>
          <p:cNvSpPr/>
          <p:nvPr/>
        </p:nvSpPr>
        <p:spPr>
          <a:xfrm>
            <a:off x="1835696" y="0"/>
            <a:ext cx="7308304"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2411760" y="274340"/>
            <a:ext cx="4590424" cy="461665"/>
          </a:xfrm>
          <a:prstGeom prst="rect">
            <a:avLst/>
          </a:prstGeom>
        </p:spPr>
        <p:txBody>
          <a:bodyPr wrap="none">
            <a:spAutoFit/>
          </a:bodyPr>
          <a:lstStyle/>
          <a:p>
            <a:pPr algn="ctr"/>
            <a:r>
              <a:rPr lang="ru-RU" sz="2400" b="1" dirty="0">
                <a:effectLst>
                  <a:outerShdw blurRad="38100" dist="38100" dir="2700000" algn="tl">
                    <a:srgbClr val="000000">
                      <a:alpha val="43137"/>
                    </a:srgbClr>
                  </a:outerShdw>
                </a:effectLst>
                <a:latin typeface="Arial" pitchFamily="34" charset="0"/>
                <a:cs typeface="Arial" pitchFamily="34" charset="0"/>
              </a:rPr>
              <a:t>УВЕКОВЕЧИВАНИЕ ПАМЯТИ</a:t>
            </a:r>
          </a:p>
        </p:txBody>
      </p:sp>
      <p:pic>
        <p:nvPicPr>
          <p:cNvPr id="11" name="Picture 2" descr="http://klimovs-travels.ru/wp-content/uploads/2014/04/IMG_8110.jpg"/>
          <p:cNvPicPr>
            <a:picLocks noChangeAspect="1" noChangeArrowheads="1"/>
          </p:cNvPicPr>
          <p:nvPr/>
        </p:nvPicPr>
        <p:blipFill>
          <a:blip r:embed="rId4" cstate="print"/>
          <a:srcRect/>
          <a:stretch>
            <a:fillRect/>
          </a:stretch>
        </p:blipFill>
        <p:spPr bwMode="auto">
          <a:xfrm>
            <a:off x="611560" y="823020"/>
            <a:ext cx="4083413" cy="2723636"/>
          </a:xfrm>
          <a:prstGeom prst="rect">
            <a:avLst/>
          </a:prstGeom>
          <a:ln>
            <a:noFill/>
          </a:ln>
          <a:effectLst>
            <a:outerShdw blurRad="292100" dist="139700" dir="2700000" algn="tl" rotWithShape="0">
              <a:srgbClr val="333333">
                <a:alpha val="65000"/>
              </a:srgbClr>
            </a:outerShdw>
          </a:effectLst>
        </p:spPr>
      </p:pic>
      <p:pic>
        <p:nvPicPr>
          <p:cNvPr id="13" name="Picture 6" descr="опубликованное пользователем изображение"/>
          <p:cNvPicPr>
            <a:picLocks noChangeAspect="1" noChangeArrowheads="1"/>
          </p:cNvPicPr>
          <p:nvPr/>
        </p:nvPicPr>
        <p:blipFill>
          <a:blip r:embed="rId5" cstate="print"/>
          <a:srcRect/>
          <a:stretch>
            <a:fillRect/>
          </a:stretch>
        </p:blipFill>
        <p:spPr bwMode="auto">
          <a:xfrm>
            <a:off x="5129280" y="823020"/>
            <a:ext cx="3390994" cy="5638997"/>
          </a:xfrm>
          <a:prstGeom prst="rect">
            <a:avLst/>
          </a:prstGeom>
          <a:ln>
            <a:noFill/>
          </a:ln>
          <a:effectLst>
            <a:outerShdw blurRad="292100" dist="139700" dir="2700000" algn="tl" rotWithShape="0">
              <a:srgbClr val="333333">
                <a:alpha val="65000"/>
              </a:srgbClr>
            </a:outerShdw>
          </a:effectLst>
        </p:spPr>
      </p:pic>
      <p:pic>
        <p:nvPicPr>
          <p:cNvPr id="17" name="Picture 2" descr="C:\Users\406к\Desktop\Сурский рубеж 2020\Фото\5.Обелиск на месте Казанского обвода.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3628769"/>
            <a:ext cx="4125574" cy="27544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14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465120" y="1857364"/>
            <a:ext cx="8678880" cy="118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253" tIns="40629" rIns="81253" bIns="40629"/>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9pPr>
          </a:lstStyle>
          <a:p>
            <a:pPr algn="ctr" defTabSz="405626" eaLnBrk="1" fontAlgn="base" hangingPunct="0">
              <a:lnSpc>
                <a:spcPct val="93000"/>
              </a:lnSpc>
              <a:spcBef>
                <a:spcPct val="0"/>
              </a:spcBef>
              <a:spcAft>
                <a:spcPct val="0"/>
              </a:spcAft>
              <a:buSzPct val="100000"/>
            </a:pPr>
            <a:r>
              <a:rPr lang="ru-RU" altLang="ru-RU" sz="3300" b="1" dirty="0">
                <a:solidFill>
                  <a:srgbClr val="000000"/>
                </a:solidFill>
                <a:latin typeface="Times New Roman" pitchFamily="16" charset="0"/>
                <a:cs typeface="Arial" charset="0"/>
              </a:rPr>
              <a:t> </a:t>
            </a:r>
          </a:p>
        </p:txBody>
      </p:sp>
      <p:sp>
        <p:nvSpPr>
          <p:cNvPr id="2" name="Номер слайда 1"/>
          <p:cNvSpPr>
            <a:spLocks noGrp="1"/>
          </p:cNvSpPr>
          <p:nvPr>
            <p:ph type="sldNum" sz="quarter" idx="12"/>
          </p:nvPr>
        </p:nvSpPr>
        <p:spPr/>
        <p:txBody>
          <a:bodyPr/>
          <a:lstStyle/>
          <a:p>
            <a:pPr>
              <a:defRPr/>
            </a:pPr>
            <a:fld id="{E353A804-055D-4C50-B466-3C0B0A1162D1}" type="slidenum">
              <a:rPr lang="ru-RU" smtClean="0">
                <a:solidFill>
                  <a:prstClr val="black">
                    <a:tint val="75000"/>
                  </a:prstClr>
                </a:solidFill>
              </a:rPr>
              <a:pPr>
                <a:defRPr/>
              </a:pPr>
              <a:t>17</a:t>
            </a:fld>
            <a:endParaRPr lang="ru-RU" dirty="0">
              <a:solidFill>
                <a:prstClr val="black">
                  <a:tint val="75000"/>
                </a:prstClr>
              </a:solidFill>
            </a:endParaRPr>
          </a:p>
        </p:txBody>
      </p:sp>
      <p:sp>
        <p:nvSpPr>
          <p:cNvPr id="10" name="Прямоугольник 9"/>
          <p:cNvSpPr/>
          <p:nvPr/>
        </p:nvSpPr>
        <p:spPr>
          <a:xfrm>
            <a:off x="1835696" y="0"/>
            <a:ext cx="7308304"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98" name="AutoShape 2" descr="https://pg21.ru/userfiles/picitem/img-71666-1620569710411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00" name="AutoShape 4" descr="https://pg21.ru/userfiles/picitem/img-71666-1620569710411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101" name="Picture 5" descr="C:\Users\Диман\Documents\ОЛЬГА\для новости\img-71666-16205697104117.jpg"/>
          <p:cNvPicPr>
            <a:picLocks noChangeAspect="1" noChangeArrowheads="1"/>
          </p:cNvPicPr>
          <p:nvPr/>
        </p:nvPicPr>
        <p:blipFill>
          <a:blip r:embed="rId3"/>
          <a:srcRect/>
          <a:stretch>
            <a:fillRect/>
          </a:stretch>
        </p:blipFill>
        <p:spPr bwMode="auto">
          <a:xfrm>
            <a:off x="785786" y="1643050"/>
            <a:ext cx="3500463" cy="2164670"/>
          </a:xfrm>
          <a:prstGeom prst="rect">
            <a:avLst/>
          </a:prstGeom>
          <a:noFill/>
        </p:spPr>
      </p:pic>
      <p:pic>
        <p:nvPicPr>
          <p:cNvPr id="4102" name="Picture 6" descr="C:\Users\Диман\AppData\Local\Temp\IMG_20210510_213116.jpg"/>
          <p:cNvPicPr>
            <a:picLocks noChangeAspect="1" noChangeArrowheads="1"/>
          </p:cNvPicPr>
          <p:nvPr/>
        </p:nvPicPr>
        <p:blipFill>
          <a:blip r:embed="rId4" cstate="print"/>
          <a:srcRect/>
          <a:stretch>
            <a:fillRect/>
          </a:stretch>
        </p:blipFill>
        <p:spPr bwMode="auto">
          <a:xfrm>
            <a:off x="4572000" y="1643050"/>
            <a:ext cx="3786214" cy="2247889"/>
          </a:xfrm>
          <a:prstGeom prst="rect">
            <a:avLst/>
          </a:prstGeom>
          <a:noFill/>
        </p:spPr>
      </p:pic>
      <p:sp>
        <p:nvSpPr>
          <p:cNvPr id="11" name="Прямоугольник 10"/>
          <p:cNvSpPr/>
          <p:nvPr/>
        </p:nvSpPr>
        <p:spPr>
          <a:xfrm>
            <a:off x="1714480" y="500042"/>
            <a:ext cx="6072214" cy="1015663"/>
          </a:xfrm>
          <a:prstGeom prst="rect">
            <a:avLst/>
          </a:prstGeom>
        </p:spPr>
        <p:txBody>
          <a:bodyPr wrap="square">
            <a:spAutoFit/>
          </a:bodyPr>
          <a:lstStyle/>
          <a:p>
            <a:pPr algn="ctr"/>
            <a:r>
              <a:rPr lang="ru-RU" sz="2000" b="1" dirty="0">
                <a:latin typeface="Arial" pitchFamily="34" charset="0"/>
                <a:cs typeface="Arial" pitchFamily="34" charset="0"/>
              </a:rPr>
              <a:t>Акция «БЕССМЕРТНЫЙ ПОЛК</a:t>
            </a:r>
          </a:p>
          <a:p>
            <a:pPr algn="ctr"/>
            <a:r>
              <a:rPr lang="ru-RU" sz="2000" b="1" dirty="0">
                <a:latin typeface="Arial" pitchFamily="34" charset="0"/>
                <a:cs typeface="Arial" pitchFamily="34" charset="0"/>
              </a:rPr>
              <a:t> УЧАСТНИКОВ СТРОИТЕЛЬСТВА СУРСКОГО И КАЗАНСКОГО ОБОРОНИТЕЛЬНЫХ РУБЕЖЕЙ»</a:t>
            </a:r>
          </a:p>
        </p:txBody>
      </p:sp>
      <p:pic>
        <p:nvPicPr>
          <p:cNvPr id="4104" name="Picture 8"/>
          <p:cNvPicPr>
            <a:picLocks noChangeAspect="1" noChangeArrowheads="1"/>
          </p:cNvPicPr>
          <p:nvPr/>
        </p:nvPicPr>
        <p:blipFill>
          <a:blip r:embed="rId5" cstate="print"/>
          <a:srcRect/>
          <a:stretch>
            <a:fillRect/>
          </a:stretch>
        </p:blipFill>
        <p:spPr bwMode="auto">
          <a:xfrm>
            <a:off x="714348" y="3929067"/>
            <a:ext cx="3571900" cy="2428892"/>
          </a:xfrm>
          <a:prstGeom prst="rect">
            <a:avLst/>
          </a:prstGeom>
          <a:noFill/>
          <a:ln w="9525">
            <a:noFill/>
            <a:miter lim="800000"/>
            <a:headEnd/>
            <a:tailEnd/>
          </a:ln>
          <a:effectLst/>
        </p:spPr>
      </p:pic>
      <p:pic>
        <p:nvPicPr>
          <p:cNvPr id="4105" name="Picture 9"/>
          <p:cNvPicPr>
            <a:picLocks noChangeAspect="1" noChangeArrowheads="1"/>
          </p:cNvPicPr>
          <p:nvPr/>
        </p:nvPicPr>
        <p:blipFill>
          <a:blip r:embed="rId6" cstate="print"/>
          <a:srcRect t="11017" b="22880"/>
          <a:stretch>
            <a:fillRect/>
          </a:stretch>
        </p:blipFill>
        <p:spPr bwMode="auto">
          <a:xfrm>
            <a:off x="4572000" y="4000504"/>
            <a:ext cx="3800485" cy="2350825"/>
          </a:xfrm>
          <a:prstGeom prst="rect">
            <a:avLst/>
          </a:prstGeom>
          <a:noFill/>
          <a:ln w="9525">
            <a:noFill/>
            <a:miter lim="800000"/>
            <a:headEnd/>
            <a:tailEnd/>
          </a:ln>
          <a:effectLst/>
        </p:spPr>
      </p:pic>
    </p:spTree>
    <p:extLst>
      <p:ext uri="{BB962C8B-B14F-4D97-AF65-F5344CB8AC3E}">
        <p14:creationId xmlns:p14="http://schemas.microsoft.com/office/powerpoint/2010/main" val="291658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2518" t="15640" r="17793" b="-160"/>
          <a:stretch>
            <a:fillRect/>
          </a:stretch>
        </p:blipFill>
        <p:spPr bwMode="auto">
          <a:xfrm>
            <a:off x="0" y="0"/>
            <a:ext cx="9144000" cy="6858000"/>
          </a:xfrm>
          <a:prstGeom prst="rect">
            <a:avLst/>
          </a:prstGeom>
          <a:noFill/>
          <a:ln w="9525">
            <a:noFill/>
            <a:miter lim="800000"/>
            <a:headEnd/>
            <a:tailEnd/>
          </a:ln>
        </p:spPr>
      </p:pic>
      <p:sp>
        <p:nvSpPr>
          <p:cNvPr id="9218" name="Text Box 1"/>
          <p:cNvSpPr txBox="1">
            <a:spLocks noChangeArrowheads="1"/>
          </p:cNvSpPr>
          <p:nvPr/>
        </p:nvSpPr>
        <p:spPr bwMode="auto">
          <a:xfrm>
            <a:off x="230402" y="1873640"/>
            <a:ext cx="8678880" cy="118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253" tIns="40629" rIns="81253" bIns="40629"/>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9pPr>
          </a:lstStyle>
          <a:p>
            <a:pPr algn="ctr" defTabSz="405626" eaLnBrk="1" fontAlgn="base" hangingPunct="0">
              <a:lnSpc>
                <a:spcPct val="93000"/>
              </a:lnSpc>
              <a:spcBef>
                <a:spcPct val="0"/>
              </a:spcBef>
              <a:spcAft>
                <a:spcPct val="0"/>
              </a:spcAft>
              <a:buSzPct val="100000"/>
            </a:pPr>
            <a:r>
              <a:rPr lang="ru-RU" altLang="ru-RU" sz="3300" b="1" dirty="0">
                <a:solidFill>
                  <a:srgbClr val="000000"/>
                </a:solidFill>
                <a:latin typeface="Times New Roman" pitchFamily="16" charset="0"/>
                <a:cs typeface="Arial" charset="0"/>
              </a:rPr>
              <a:t> </a:t>
            </a:r>
          </a:p>
        </p:txBody>
      </p:sp>
      <p:sp>
        <p:nvSpPr>
          <p:cNvPr id="2" name="Номер слайда 1"/>
          <p:cNvSpPr>
            <a:spLocks noGrp="1"/>
          </p:cNvSpPr>
          <p:nvPr>
            <p:ph type="sldNum" sz="quarter" idx="12"/>
          </p:nvPr>
        </p:nvSpPr>
        <p:spPr/>
        <p:txBody>
          <a:bodyPr/>
          <a:lstStyle/>
          <a:p>
            <a:pPr>
              <a:defRPr/>
            </a:pPr>
            <a:fld id="{E353A804-055D-4C50-B466-3C0B0A1162D1}" type="slidenum">
              <a:rPr lang="ru-RU" smtClean="0">
                <a:solidFill>
                  <a:prstClr val="black">
                    <a:tint val="75000"/>
                  </a:prstClr>
                </a:solidFill>
              </a:rPr>
              <a:pPr>
                <a:defRPr/>
              </a:pPr>
              <a:t>18</a:t>
            </a:fld>
            <a:endParaRPr lang="ru-RU" dirty="0">
              <a:solidFill>
                <a:prstClr val="black">
                  <a:tint val="75000"/>
                </a:prstClr>
              </a:solidFill>
            </a:endParaRPr>
          </a:p>
        </p:txBody>
      </p:sp>
      <p:sp>
        <p:nvSpPr>
          <p:cNvPr id="10" name="Прямоугольник 9"/>
          <p:cNvSpPr/>
          <p:nvPr/>
        </p:nvSpPr>
        <p:spPr>
          <a:xfrm>
            <a:off x="1835696" y="0"/>
            <a:ext cx="7308304"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2680192" y="2893142"/>
            <a:ext cx="4230966" cy="461665"/>
          </a:xfrm>
          <a:prstGeom prst="rect">
            <a:avLst/>
          </a:prstGeom>
        </p:spPr>
        <p:txBody>
          <a:bodyPr wrap="none">
            <a:spAutoFit/>
          </a:bodyPr>
          <a:lstStyle/>
          <a:p>
            <a:pPr algn="ctr"/>
            <a:r>
              <a:rPr lang="ru-RU" sz="2400" b="1"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СПАСИБО ЗА ВНИМАНИЕ!</a:t>
            </a:r>
          </a:p>
        </p:txBody>
      </p:sp>
    </p:spTree>
    <p:extLst>
      <p:ext uri="{BB962C8B-B14F-4D97-AF65-F5344CB8AC3E}">
        <p14:creationId xmlns:p14="http://schemas.microsoft.com/office/powerpoint/2010/main" val="291658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2518" t="15640" r="17793" b="-160"/>
          <a:stretch>
            <a:fillRect/>
          </a:stretch>
        </p:blipFill>
        <p:spPr bwMode="auto">
          <a:xfrm>
            <a:off x="0" y="0"/>
            <a:ext cx="9144000" cy="6858000"/>
          </a:xfrm>
          <a:prstGeom prst="rect">
            <a:avLst/>
          </a:prstGeom>
          <a:noFill/>
          <a:ln w="9525">
            <a:noFill/>
            <a:miter lim="800000"/>
            <a:headEnd/>
            <a:tailEnd/>
          </a:ln>
        </p:spPr>
      </p:pic>
      <p:sp>
        <p:nvSpPr>
          <p:cNvPr id="9218" name="Text Box 1"/>
          <p:cNvSpPr txBox="1">
            <a:spLocks noChangeArrowheads="1"/>
          </p:cNvSpPr>
          <p:nvPr/>
        </p:nvSpPr>
        <p:spPr bwMode="auto">
          <a:xfrm>
            <a:off x="230402" y="1873640"/>
            <a:ext cx="8678880" cy="118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253" tIns="40629" rIns="81253" bIns="40629"/>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9pPr>
          </a:lstStyle>
          <a:p>
            <a:pPr algn="ctr" defTabSz="405626" eaLnBrk="1" fontAlgn="base" hangingPunct="0">
              <a:lnSpc>
                <a:spcPct val="93000"/>
              </a:lnSpc>
              <a:spcBef>
                <a:spcPct val="0"/>
              </a:spcBef>
              <a:spcAft>
                <a:spcPct val="0"/>
              </a:spcAft>
              <a:buSzPct val="100000"/>
            </a:pPr>
            <a:r>
              <a:rPr lang="ru-RU" altLang="ru-RU" sz="3300" b="1" dirty="0">
                <a:solidFill>
                  <a:srgbClr val="000000"/>
                </a:solidFill>
                <a:latin typeface="Times New Roman" pitchFamily="16" charset="0"/>
                <a:cs typeface="Arial" charset="0"/>
              </a:rPr>
              <a:t> </a:t>
            </a:r>
          </a:p>
        </p:txBody>
      </p:sp>
      <p:sp>
        <p:nvSpPr>
          <p:cNvPr id="2" name="Номер слайда 1"/>
          <p:cNvSpPr>
            <a:spLocks noGrp="1"/>
          </p:cNvSpPr>
          <p:nvPr>
            <p:ph type="sldNum" sz="quarter" idx="12"/>
          </p:nvPr>
        </p:nvSpPr>
        <p:spPr/>
        <p:txBody>
          <a:bodyPr/>
          <a:lstStyle/>
          <a:p>
            <a:pPr>
              <a:defRPr/>
            </a:pPr>
            <a:fld id="{E353A804-055D-4C50-B466-3C0B0A1162D1}" type="slidenum">
              <a:rPr lang="ru-RU" smtClean="0">
                <a:solidFill>
                  <a:prstClr val="black">
                    <a:tint val="75000"/>
                  </a:prstClr>
                </a:solidFill>
              </a:rPr>
              <a:pPr>
                <a:defRPr/>
              </a:pPr>
              <a:t>2</a:t>
            </a:fld>
            <a:endParaRPr lang="ru-RU" dirty="0">
              <a:solidFill>
                <a:prstClr val="black">
                  <a:tint val="75000"/>
                </a:prstClr>
              </a:solidFill>
            </a:endParaRPr>
          </a:p>
        </p:txBody>
      </p:sp>
      <p:sp>
        <p:nvSpPr>
          <p:cNvPr id="10" name="Прямоугольник 9"/>
          <p:cNvSpPr/>
          <p:nvPr/>
        </p:nvSpPr>
        <p:spPr>
          <a:xfrm>
            <a:off x="1835696" y="0"/>
            <a:ext cx="7308304"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1554921" y="361932"/>
            <a:ext cx="5746125" cy="461665"/>
          </a:xfrm>
          <a:prstGeom prst="rect">
            <a:avLst/>
          </a:prstGeom>
        </p:spPr>
        <p:txBody>
          <a:bodyPr wrap="none">
            <a:spAutoFit/>
          </a:bodyPr>
          <a:lstStyle/>
          <a:p>
            <a:r>
              <a:rPr lang="ru-RU" sz="2400" b="1" dirty="0">
                <a:effectLst>
                  <a:outerShdw blurRad="38100" dist="38100" dir="2700000" algn="tl">
                    <a:srgbClr val="000000">
                      <a:alpha val="43137"/>
                    </a:srgbClr>
                  </a:outerShdw>
                </a:effectLst>
                <a:latin typeface="Arial" pitchFamily="34" charset="0"/>
                <a:cs typeface="Arial" pitchFamily="34" charset="0"/>
              </a:rPr>
              <a:t>ВЕЛИКАЯ ОТЕЧЕСТВЕННАЯ ВОЙНА</a:t>
            </a:r>
          </a:p>
        </p:txBody>
      </p:sp>
      <p:sp>
        <p:nvSpPr>
          <p:cNvPr id="15" name="Прямоугольник 14"/>
          <p:cNvSpPr/>
          <p:nvPr/>
        </p:nvSpPr>
        <p:spPr>
          <a:xfrm>
            <a:off x="1187624" y="1052736"/>
            <a:ext cx="6429420" cy="338554"/>
          </a:xfrm>
          <a:prstGeom prst="rect">
            <a:avLst/>
          </a:prstGeom>
        </p:spPr>
        <p:txBody>
          <a:bodyPr wrap="square">
            <a:spAutoFit/>
          </a:bodyPr>
          <a:lstStyle/>
          <a:p>
            <a:r>
              <a:rPr lang="ru-RU" sz="1600" b="1" dirty="0">
                <a:solidFill>
                  <a:srgbClr val="FF0000"/>
                </a:solidFill>
                <a:latin typeface="Arial" pitchFamily="34" charset="0"/>
                <a:cs typeface="Arial" pitchFamily="34" charset="0"/>
              </a:rPr>
              <a:t> 22 июня 1941 год </a:t>
            </a:r>
            <a:r>
              <a:rPr lang="ru-RU" sz="1600" b="1" dirty="0">
                <a:solidFill>
                  <a:prstClr val="black"/>
                </a:solidFill>
                <a:latin typeface="Arial" pitchFamily="34" charset="0"/>
                <a:cs typeface="Arial" pitchFamily="34" charset="0"/>
              </a:rPr>
              <a:t>– начало Великой Отечественной войны</a:t>
            </a:r>
            <a:endParaRPr lang="ru-RU" sz="1600" b="1" dirty="0">
              <a:latin typeface="Arial" pitchFamily="34" charset="0"/>
              <a:cs typeface="Arial" pitchFamily="34" charset="0"/>
            </a:endParaRPr>
          </a:p>
        </p:txBody>
      </p:sp>
      <p:sp>
        <p:nvSpPr>
          <p:cNvPr id="16" name="Прямоугольник 15"/>
          <p:cNvSpPr/>
          <p:nvPr/>
        </p:nvSpPr>
        <p:spPr>
          <a:xfrm>
            <a:off x="1259632" y="1502392"/>
            <a:ext cx="5038717" cy="338554"/>
          </a:xfrm>
          <a:prstGeom prst="rect">
            <a:avLst/>
          </a:prstGeom>
        </p:spPr>
        <p:txBody>
          <a:bodyPr wrap="square">
            <a:spAutoFit/>
          </a:bodyPr>
          <a:lstStyle/>
          <a:p>
            <a:r>
              <a:rPr lang="ru-RU" sz="1600" b="1" dirty="0">
                <a:solidFill>
                  <a:srgbClr val="FF0000"/>
                </a:solidFill>
                <a:latin typeface="Arial" pitchFamily="34" charset="0"/>
                <a:cs typeface="Arial" pitchFamily="34" charset="0"/>
              </a:rPr>
              <a:t>9 мая 1945 года </a:t>
            </a:r>
            <a:r>
              <a:rPr lang="ru-RU" sz="1600" b="1" dirty="0">
                <a:solidFill>
                  <a:prstClr val="black"/>
                </a:solidFill>
                <a:latin typeface="Arial" pitchFamily="34" charset="0"/>
                <a:cs typeface="Arial" pitchFamily="34" charset="0"/>
              </a:rPr>
              <a:t>– День Победы</a:t>
            </a:r>
            <a:endParaRPr lang="ru-RU" sz="1600" b="1" dirty="0">
              <a:latin typeface="Arial" pitchFamily="34" charset="0"/>
              <a:cs typeface="Arial" pitchFamily="34" charset="0"/>
            </a:endParaRPr>
          </a:p>
        </p:txBody>
      </p:sp>
      <p:sp>
        <p:nvSpPr>
          <p:cNvPr id="17" name="Прямоугольник 16"/>
          <p:cNvSpPr/>
          <p:nvPr/>
        </p:nvSpPr>
        <p:spPr>
          <a:xfrm>
            <a:off x="1219530" y="1933771"/>
            <a:ext cx="7215238" cy="338554"/>
          </a:xfrm>
          <a:prstGeom prst="rect">
            <a:avLst/>
          </a:prstGeom>
        </p:spPr>
        <p:txBody>
          <a:bodyPr wrap="square">
            <a:spAutoFit/>
          </a:bodyPr>
          <a:lstStyle/>
          <a:p>
            <a:pPr lvl="0"/>
            <a:r>
              <a:rPr lang="ru-RU" sz="1600" b="1" dirty="0">
                <a:solidFill>
                  <a:srgbClr val="FF0000"/>
                </a:solidFill>
                <a:latin typeface="Arial" pitchFamily="34" charset="0"/>
                <a:cs typeface="Arial" pitchFamily="34" charset="0"/>
              </a:rPr>
              <a:t>1418 дней </a:t>
            </a:r>
            <a:r>
              <a:rPr lang="ru-RU" sz="1600" b="1" dirty="0">
                <a:solidFill>
                  <a:prstClr val="black"/>
                </a:solidFill>
                <a:latin typeface="Arial" pitchFamily="34" charset="0"/>
                <a:cs typeface="Arial" pitchFamily="34" charset="0"/>
              </a:rPr>
              <a:t>продолжалась война (3 года 10 месяцев 17дней)</a:t>
            </a:r>
          </a:p>
        </p:txBody>
      </p:sp>
      <p:sp>
        <p:nvSpPr>
          <p:cNvPr id="18" name="Прямоугольник 17"/>
          <p:cNvSpPr/>
          <p:nvPr/>
        </p:nvSpPr>
        <p:spPr>
          <a:xfrm>
            <a:off x="1236916" y="2377696"/>
            <a:ext cx="5786478" cy="338554"/>
          </a:xfrm>
          <a:prstGeom prst="rect">
            <a:avLst/>
          </a:prstGeom>
        </p:spPr>
        <p:txBody>
          <a:bodyPr wrap="square">
            <a:spAutoFit/>
          </a:bodyPr>
          <a:lstStyle/>
          <a:p>
            <a:r>
              <a:rPr lang="ru-RU" sz="1600" b="1" dirty="0">
                <a:solidFill>
                  <a:srgbClr val="FF0000"/>
                </a:solidFill>
                <a:latin typeface="Arial" pitchFamily="34" charset="0"/>
                <a:cs typeface="Arial" pitchFamily="34" charset="0"/>
              </a:rPr>
              <a:t>27 млн. человек </a:t>
            </a:r>
            <a:r>
              <a:rPr lang="ru-RU" sz="1600" b="1" dirty="0">
                <a:solidFill>
                  <a:prstClr val="black"/>
                </a:solidFill>
                <a:latin typeface="Arial" pitchFamily="34" charset="0"/>
                <a:cs typeface="Arial" pitchFamily="34" charset="0"/>
              </a:rPr>
              <a:t>- потери Советского Союза</a:t>
            </a:r>
            <a:endParaRPr lang="ru-RU" sz="1600" b="1" dirty="0">
              <a:latin typeface="Arial" pitchFamily="34" charset="0"/>
              <a:cs typeface="Arial" pitchFamily="34" charset="0"/>
            </a:endParaRPr>
          </a:p>
        </p:txBody>
      </p:sp>
      <p:sp>
        <p:nvSpPr>
          <p:cNvPr id="19" name="Прямоугольник 18"/>
          <p:cNvSpPr/>
          <p:nvPr/>
        </p:nvSpPr>
        <p:spPr>
          <a:xfrm>
            <a:off x="1259632" y="2863779"/>
            <a:ext cx="5857916" cy="338554"/>
          </a:xfrm>
          <a:prstGeom prst="rect">
            <a:avLst/>
          </a:prstGeom>
        </p:spPr>
        <p:txBody>
          <a:bodyPr wrap="square">
            <a:spAutoFit/>
          </a:bodyPr>
          <a:lstStyle/>
          <a:p>
            <a:pPr lvl="0"/>
            <a:r>
              <a:rPr lang="ru-RU" sz="1600" b="1" dirty="0">
                <a:solidFill>
                  <a:srgbClr val="FF0000"/>
                </a:solidFill>
                <a:latin typeface="Arial" pitchFamily="34" charset="0"/>
                <a:cs typeface="Arial" pitchFamily="34" charset="0"/>
              </a:rPr>
              <a:t>200 тысяч </a:t>
            </a:r>
            <a:r>
              <a:rPr lang="ru-RU" sz="1600" b="1" dirty="0">
                <a:solidFill>
                  <a:prstClr val="black"/>
                </a:solidFill>
                <a:latin typeface="Arial" pitchFamily="34" charset="0"/>
                <a:cs typeface="Arial" pitchFamily="34" charset="0"/>
              </a:rPr>
              <a:t>уроженцев Чувашии призваны на фронт</a:t>
            </a:r>
          </a:p>
        </p:txBody>
      </p:sp>
      <p:sp>
        <p:nvSpPr>
          <p:cNvPr id="20" name="Прямоугольник 19"/>
          <p:cNvSpPr/>
          <p:nvPr/>
        </p:nvSpPr>
        <p:spPr>
          <a:xfrm>
            <a:off x="1271309" y="3290432"/>
            <a:ext cx="3386149" cy="338554"/>
          </a:xfrm>
          <a:prstGeom prst="rect">
            <a:avLst/>
          </a:prstGeom>
        </p:spPr>
        <p:txBody>
          <a:bodyPr wrap="square">
            <a:spAutoFit/>
          </a:bodyPr>
          <a:lstStyle/>
          <a:p>
            <a:pPr lvl="0"/>
            <a:r>
              <a:rPr lang="ru-RU" sz="1600" b="1" dirty="0">
                <a:solidFill>
                  <a:srgbClr val="FF0000"/>
                </a:solidFill>
                <a:latin typeface="Arial" pitchFamily="34" charset="0"/>
                <a:cs typeface="Arial" pitchFamily="34" charset="0"/>
              </a:rPr>
              <a:t>100 тысяч </a:t>
            </a:r>
            <a:r>
              <a:rPr lang="ru-RU" sz="1600" b="1" dirty="0">
                <a:solidFill>
                  <a:prstClr val="black"/>
                </a:solidFill>
                <a:latin typeface="Arial" pitchFamily="34" charset="0"/>
                <a:cs typeface="Arial" pitchFamily="34" charset="0"/>
              </a:rPr>
              <a:t>человек погибло</a:t>
            </a:r>
          </a:p>
        </p:txBody>
      </p:sp>
      <p:pic>
        <p:nvPicPr>
          <p:cNvPr id="21" name="Picture 2" descr="https://avatars.mds.yandex.net/get-pdb/2147572/2279ed5f-c7a7-4476-89ac-707d22597db2/s1200?webp=false"/>
          <p:cNvPicPr>
            <a:picLocks noChangeAspect="1" noChangeArrowheads="1"/>
          </p:cNvPicPr>
          <p:nvPr/>
        </p:nvPicPr>
        <p:blipFill>
          <a:blip r:embed="rId4" cstate="print"/>
          <a:srcRect r="4074"/>
          <a:stretch>
            <a:fillRect/>
          </a:stretch>
        </p:blipFill>
        <p:spPr bwMode="auto">
          <a:xfrm>
            <a:off x="347668" y="3998224"/>
            <a:ext cx="3877482" cy="2485934"/>
          </a:xfrm>
          <a:prstGeom prst="rect">
            <a:avLst/>
          </a:prstGeom>
          <a:ln>
            <a:noFill/>
          </a:ln>
          <a:effectLst>
            <a:outerShdw blurRad="292100" dist="139700" dir="2700000" algn="tl" rotWithShape="0">
              <a:srgbClr val="333333">
                <a:alpha val="65000"/>
              </a:srgbClr>
            </a:outerShdw>
          </a:effectLst>
        </p:spPr>
      </p:pic>
      <p:pic>
        <p:nvPicPr>
          <p:cNvPr id="22" name="Picture 4" descr="http://cdn.tvc.ru/pictures/o/156/695.jpg"/>
          <p:cNvPicPr>
            <a:picLocks noChangeAspect="1" noChangeArrowheads="1"/>
          </p:cNvPicPr>
          <p:nvPr/>
        </p:nvPicPr>
        <p:blipFill>
          <a:blip r:embed="rId5" cstate="print"/>
          <a:srcRect/>
          <a:stretch>
            <a:fillRect/>
          </a:stretch>
        </p:blipFill>
        <p:spPr bwMode="auto">
          <a:xfrm>
            <a:off x="4427984" y="3406626"/>
            <a:ext cx="4481298" cy="30775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714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2518" t="15640" r="17793" b="-160"/>
          <a:stretch>
            <a:fillRect/>
          </a:stretch>
        </p:blipFill>
        <p:spPr bwMode="auto">
          <a:xfrm>
            <a:off x="0" y="0"/>
            <a:ext cx="9144000" cy="6858000"/>
          </a:xfrm>
          <a:prstGeom prst="rect">
            <a:avLst/>
          </a:prstGeom>
          <a:noFill/>
          <a:ln w="9525">
            <a:noFill/>
            <a:miter lim="800000"/>
            <a:headEnd/>
            <a:tailEnd/>
          </a:ln>
        </p:spPr>
      </p:pic>
      <p:sp>
        <p:nvSpPr>
          <p:cNvPr id="9218" name="Text Box 1"/>
          <p:cNvSpPr txBox="1">
            <a:spLocks noChangeArrowheads="1"/>
          </p:cNvSpPr>
          <p:nvPr/>
        </p:nvSpPr>
        <p:spPr bwMode="auto">
          <a:xfrm>
            <a:off x="230402" y="1873640"/>
            <a:ext cx="8678880" cy="118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253" tIns="40629" rIns="81253" bIns="40629"/>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9pPr>
          </a:lstStyle>
          <a:p>
            <a:pPr algn="ctr" defTabSz="405626" eaLnBrk="1" fontAlgn="base" hangingPunct="0">
              <a:lnSpc>
                <a:spcPct val="93000"/>
              </a:lnSpc>
              <a:spcBef>
                <a:spcPct val="0"/>
              </a:spcBef>
              <a:spcAft>
                <a:spcPct val="0"/>
              </a:spcAft>
              <a:buSzPct val="100000"/>
            </a:pPr>
            <a:r>
              <a:rPr lang="ru-RU" altLang="ru-RU" sz="3300" b="1" dirty="0">
                <a:solidFill>
                  <a:srgbClr val="000000"/>
                </a:solidFill>
                <a:latin typeface="Times New Roman" pitchFamily="16" charset="0"/>
                <a:cs typeface="Arial" charset="0"/>
              </a:rPr>
              <a:t> </a:t>
            </a:r>
          </a:p>
        </p:txBody>
      </p:sp>
      <p:sp>
        <p:nvSpPr>
          <p:cNvPr id="2" name="Номер слайда 1"/>
          <p:cNvSpPr>
            <a:spLocks noGrp="1"/>
          </p:cNvSpPr>
          <p:nvPr>
            <p:ph type="sldNum" sz="quarter" idx="12"/>
          </p:nvPr>
        </p:nvSpPr>
        <p:spPr/>
        <p:txBody>
          <a:bodyPr/>
          <a:lstStyle/>
          <a:p>
            <a:pPr>
              <a:defRPr/>
            </a:pPr>
            <a:fld id="{E353A804-055D-4C50-B466-3C0B0A1162D1}" type="slidenum">
              <a:rPr lang="ru-RU" smtClean="0">
                <a:solidFill>
                  <a:prstClr val="black">
                    <a:tint val="75000"/>
                  </a:prstClr>
                </a:solidFill>
              </a:rPr>
              <a:pPr>
                <a:defRPr/>
              </a:pPr>
              <a:t>3</a:t>
            </a:fld>
            <a:endParaRPr lang="ru-RU" dirty="0">
              <a:solidFill>
                <a:prstClr val="black">
                  <a:tint val="75000"/>
                </a:prstClr>
              </a:solidFill>
            </a:endParaRPr>
          </a:p>
        </p:txBody>
      </p:sp>
      <p:sp>
        <p:nvSpPr>
          <p:cNvPr id="10" name="Прямоугольник 9"/>
          <p:cNvSpPr/>
          <p:nvPr/>
        </p:nvSpPr>
        <p:spPr>
          <a:xfrm>
            <a:off x="1835696" y="0"/>
            <a:ext cx="7308304"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827584" y="253460"/>
            <a:ext cx="7200800" cy="830997"/>
          </a:xfrm>
          <a:prstGeom prst="rect">
            <a:avLst/>
          </a:prstGeom>
        </p:spPr>
        <p:txBody>
          <a:bodyPr wrap="square">
            <a:spAutoFit/>
          </a:bodyPr>
          <a:lstStyle/>
          <a:p>
            <a:pPr algn="ctr"/>
            <a:r>
              <a:rPr lang="ru-RU" sz="2400" b="1" dirty="0">
                <a:effectLst>
                  <a:outerShdw blurRad="38100" dist="38100" dir="2700000" algn="tl">
                    <a:srgbClr val="000000">
                      <a:alpha val="43137"/>
                    </a:srgbClr>
                  </a:outerShdw>
                </a:effectLst>
                <a:latin typeface="Arial" pitchFamily="34" charset="0"/>
                <a:cs typeface="Arial" pitchFamily="34" charset="0"/>
              </a:rPr>
              <a:t>2021 ГОД - ГОД ТРУДОВОГО ПОДВИГА СТРОИТЕЛЕЙ ОБОРОНИТЕЛЬНЫХ РУБЕЖЕЙ </a:t>
            </a:r>
          </a:p>
        </p:txBody>
      </p:sp>
      <p:pic>
        <p:nvPicPr>
          <p:cNvPr id="11" name="Picture 2" descr="http://fs01.cap.ru/www20/gshum/news/2020/05/09/174de0b5-5249-4b5d-acf0-a15e021ed4ed/0v0a01822.jpg"/>
          <p:cNvPicPr>
            <a:picLocks noChangeAspect="1" noChangeArrowheads="1"/>
          </p:cNvPicPr>
          <p:nvPr/>
        </p:nvPicPr>
        <p:blipFill>
          <a:blip r:embed="rId4" cstate="print">
            <a:extLst>
              <a:ext uri="{28A0092B-C50C-407E-A947-70E740481C1C}">
                <a14:useLocalDpi xmlns:a14="http://schemas.microsoft.com/office/drawing/2010/main" val="0"/>
              </a:ext>
            </a:extLst>
          </a:blip>
          <a:srcRect b="12245"/>
          <a:stretch>
            <a:fillRect/>
          </a:stretch>
        </p:blipFill>
        <p:spPr bwMode="auto">
          <a:xfrm>
            <a:off x="2051720" y="1441584"/>
            <a:ext cx="4752528" cy="3240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230402" y="5013176"/>
            <a:ext cx="8590070" cy="1656183"/>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000" b="1" dirty="0">
                <a:latin typeface="Arial" pitchFamily="34" charset="0"/>
                <a:cs typeface="Arial" pitchFamily="34" charset="0"/>
              </a:rPr>
              <a:t>«Наш нравственный долг – вместе изучить забытый подвиг тыла и увековечить память исторического прошлого» - </a:t>
            </a:r>
          </a:p>
          <a:p>
            <a:pPr algn="ctr"/>
            <a:r>
              <a:rPr lang="ru-RU" sz="2000" dirty="0" err="1">
                <a:latin typeface="Arial" pitchFamily="34" charset="0"/>
                <a:cs typeface="Arial" pitchFamily="34" charset="0"/>
              </a:rPr>
              <a:t>врио</a:t>
            </a:r>
            <a:r>
              <a:rPr lang="ru-RU" sz="2000" dirty="0">
                <a:latin typeface="Arial" pitchFamily="34" charset="0"/>
                <a:cs typeface="Arial" pitchFamily="34" charset="0"/>
              </a:rPr>
              <a:t> Главы Чувашской Республики </a:t>
            </a:r>
            <a:r>
              <a:rPr lang="ru-RU" sz="2000" b="1" dirty="0">
                <a:latin typeface="Arial" pitchFamily="34" charset="0"/>
                <a:cs typeface="Arial" pitchFamily="34" charset="0"/>
              </a:rPr>
              <a:t>Олег Николаев </a:t>
            </a:r>
          </a:p>
        </p:txBody>
      </p:sp>
    </p:spTree>
    <p:extLst>
      <p:ext uri="{BB962C8B-B14F-4D97-AF65-F5344CB8AC3E}">
        <p14:creationId xmlns:p14="http://schemas.microsoft.com/office/powerpoint/2010/main" val="251978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2518" t="15640" r="17793" b="-160"/>
          <a:stretch>
            <a:fillRect/>
          </a:stretch>
        </p:blipFill>
        <p:spPr bwMode="auto">
          <a:xfrm>
            <a:off x="0" y="0"/>
            <a:ext cx="9144000" cy="6858000"/>
          </a:xfrm>
          <a:prstGeom prst="rect">
            <a:avLst/>
          </a:prstGeom>
          <a:noFill/>
          <a:ln w="9525">
            <a:noFill/>
            <a:miter lim="800000"/>
            <a:headEnd/>
            <a:tailEnd/>
          </a:ln>
        </p:spPr>
      </p:pic>
      <p:sp>
        <p:nvSpPr>
          <p:cNvPr id="9218" name="Text Box 1"/>
          <p:cNvSpPr txBox="1">
            <a:spLocks noChangeArrowheads="1"/>
          </p:cNvSpPr>
          <p:nvPr/>
        </p:nvSpPr>
        <p:spPr bwMode="auto">
          <a:xfrm>
            <a:off x="230402" y="1873640"/>
            <a:ext cx="8678880" cy="118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253" tIns="40629" rIns="81253" bIns="40629"/>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9pPr>
          </a:lstStyle>
          <a:p>
            <a:pPr algn="ctr" defTabSz="405626" eaLnBrk="1" fontAlgn="base" hangingPunct="0">
              <a:lnSpc>
                <a:spcPct val="93000"/>
              </a:lnSpc>
              <a:spcBef>
                <a:spcPct val="0"/>
              </a:spcBef>
              <a:spcAft>
                <a:spcPct val="0"/>
              </a:spcAft>
              <a:buSzPct val="100000"/>
            </a:pPr>
            <a:r>
              <a:rPr lang="ru-RU" altLang="ru-RU" sz="3300" b="1" dirty="0">
                <a:solidFill>
                  <a:srgbClr val="000000"/>
                </a:solidFill>
                <a:latin typeface="Times New Roman" pitchFamily="16" charset="0"/>
                <a:cs typeface="Arial" charset="0"/>
              </a:rPr>
              <a:t> </a:t>
            </a:r>
          </a:p>
        </p:txBody>
      </p:sp>
      <p:sp>
        <p:nvSpPr>
          <p:cNvPr id="2" name="Номер слайда 1"/>
          <p:cNvSpPr>
            <a:spLocks noGrp="1"/>
          </p:cNvSpPr>
          <p:nvPr>
            <p:ph type="sldNum" sz="quarter" idx="12"/>
          </p:nvPr>
        </p:nvSpPr>
        <p:spPr/>
        <p:txBody>
          <a:bodyPr/>
          <a:lstStyle/>
          <a:p>
            <a:pPr>
              <a:defRPr/>
            </a:pPr>
            <a:fld id="{E353A804-055D-4C50-B466-3C0B0A1162D1}" type="slidenum">
              <a:rPr lang="ru-RU" smtClean="0">
                <a:solidFill>
                  <a:prstClr val="black">
                    <a:tint val="75000"/>
                  </a:prstClr>
                </a:solidFill>
              </a:rPr>
              <a:pPr>
                <a:defRPr/>
              </a:pPr>
              <a:t>4</a:t>
            </a:fld>
            <a:endParaRPr lang="ru-RU" dirty="0">
              <a:solidFill>
                <a:prstClr val="black">
                  <a:tint val="75000"/>
                </a:prstClr>
              </a:solidFill>
            </a:endParaRPr>
          </a:p>
        </p:txBody>
      </p:sp>
      <p:sp>
        <p:nvSpPr>
          <p:cNvPr id="10" name="Прямоугольник 9"/>
          <p:cNvSpPr/>
          <p:nvPr/>
        </p:nvSpPr>
        <p:spPr>
          <a:xfrm>
            <a:off x="1835696" y="0"/>
            <a:ext cx="7308304"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2086758" y="394226"/>
            <a:ext cx="4966168" cy="461665"/>
          </a:xfrm>
          <a:prstGeom prst="rect">
            <a:avLst/>
          </a:prstGeom>
        </p:spPr>
        <p:txBody>
          <a:bodyPr wrap="none">
            <a:spAutoFit/>
          </a:bodyPr>
          <a:lstStyle/>
          <a:p>
            <a:pPr algn="ctr"/>
            <a:r>
              <a:rPr lang="ru-RU" sz="2400" b="1" dirty="0">
                <a:effectLst>
                  <a:outerShdw blurRad="38100" dist="38100" dir="2700000" algn="tl">
                    <a:srgbClr val="000000">
                      <a:alpha val="43137"/>
                    </a:srgbClr>
                  </a:outerShdw>
                </a:effectLst>
                <a:latin typeface="Arial" pitchFamily="34" charset="0"/>
                <a:cs typeface="Arial" pitchFamily="34" charset="0"/>
              </a:rPr>
              <a:t>ГЕОГРАФИЯ СТРОИТЕЛЬСТВА </a:t>
            </a:r>
          </a:p>
        </p:txBody>
      </p:sp>
      <p:sp>
        <p:nvSpPr>
          <p:cNvPr id="19" name="Прямоугольник 18">
            <a:extLst>
              <a:ext uri="{FF2B5EF4-FFF2-40B4-BE49-F238E27FC236}">
                <a16:creationId xmlns:a16="http://schemas.microsoft.com/office/drawing/2014/main" id="{5DB1D6EE-356C-44EB-BACC-1C15B9237342}"/>
              </a:ext>
            </a:extLst>
          </p:cNvPr>
          <p:cNvSpPr/>
          <p:nvPr/>
        </p:nvSpPr>
        <p:spPr>
          <a:xfrm>
            <a:off x="4716016" y="1344985"/>
            <a:ext cx="3510136" cy="4154984"/>
          </a:xfrm>
          <a:prstGeom prst="rect">
            <a:avLst/>
          </a:prstGeom>
          <a:ln>
            <a:solidFill>
              <a:srgbClr val="CC66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6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По территории Чувашской АССР </a:t>
            </a:r>
            <a:r>
              <a:rPr lang="ru-RU" sz="165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Сурский</a:t>
            </a:r>
            <a:r>
              <a:rPr lang="ru-RU" sz="16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рубеж проходил вдоль Суры по линии с. </a:t>
            </a:r>
            <a:r>
              <a:rPr lang="ru-RU" sz="165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Засурское</a:t>
            </a:r>
            <a:r>
              <a:rPr lang="ru-RU" sz="16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ru-RU" sz="165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Ядринского</a:t>
            </a:r>
            <a:r>
              <a:rPr lang="ru-RU" sz="16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района – д. </a:t>
            </a:r>
            <a:r>
              <a:rPr lang="ru-RU" sz="165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Пандиково</a:t>
            </a:r>
            <a:r>
              <a:rPr lang="ru-RU" sz="16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ru-RU" sz="165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Красночетайского</a:t>
            </a:r>
            <a:r>
              <a:rPr lang="ru-RU" sz="16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 с. </a:t>
            </a:r>
            <a:r>
              <a:rPr lang="ru-RU" sz="165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Сурский</a:t>
            </a:r>
            <a:r>
              <a:rPr lang="ru-RU" sz="16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Майдан </a:t>
            </a:r>
            <a:r>
              <a:rPr lang="ru-RU" sz="165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Алатырского</a:t>
            </a:r>
            <a:r>
              <a:rPr lang="ru-RU" sz="16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районов – Алатырь до границы с Ульяновской областью. Казанский рубеж начинался от Звениговского Затона, пролегал мимо деревень </a:t>
            </a:r>
            <a:r>
              <a:rPr lang="ru-RU" sz="165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Шоркистры</a:t>
            </a:r>
            <a:r>
              <a:rPr lang="ru-RU" sz="16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и </a:t>
            </a:r>
            <a:r>
              <a:rPr lang="ru-RU" sz="165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Арабоси</a:t>
            </a:r>
            <a:r>
              <a:rPr lang="ru-RU" sz="16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ru-RU" sz="165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Урмарского</a:t>
            </a:r>
            <a:r>
              <a:rPr lang="ru-RU" sz="16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с. </a:t>
            </a:r>
            <a:r>
              <a:rPr lang="ru-RU" sz="165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Можарки</a:t>
            </a:r>
            <a:r>
              <a:rPr lang="ru-RU" sz="16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ru-RU" sz="165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Янтиковского</a:t>
            </a:r>
            <a:r>
              <a:rPr lang="ru-RU" sz="16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района до границы с Татарской АССР </a:t>
            </a:r>
            <a:endParaRPr lang="ru-RU" sz="1650" b="1" dirty="0">
              <a:solidFill>
                <a:srgbClr val="FF0000"/>
              </a:solidFill>
              <a:latin typeface="Arial" panose="020B0604020202020204" pitchFamily="34" charset="0"/>
              <a:cs typeface="Arial" pitchFamily="34" charset="0"/>
            </a:endParaRPr>
          </a:p>
        </p:txBody>
      </p:sp>
      <p:sp>
        <p:nvSpPr>
          <p:cNvPr id="20" name="Прямоугольник 19">
            <a:extLst>
              <a:ext uri="{FF2B5EF4-FFF2-40B4-BE49-F238E27FC236}">
                <a16:creationId xmlns:a16="http://schemas.microsoft.com/office/drawing/2014/main" id="{BA38B7AE-8205-40DF-8893-4403FEAAF01F}"/>
              </a:ext>
            </a:extLst>
          </p:cNvPr>
          <p:cNvSpPr/>
          <p:nvPr/>
        </p:nvSpPr>
        <p:spPr>
          <a:xfrm>
            <a:off x="107504" y="5949280"/>
            <a:ext cx="8856984" cy="461665"/>
          </a:xfrm>
          <a:prstGeom prst="rect">
            <a:avLst/>
          </a:prstGeom>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ru-RU"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Общая длина рубежей в республике примерно 380 км</a:t>
            </a:r>
            <a:endParaRPr lang="ru-RU" sz="2400" b="1" dirty="0">
              <a:solidFill>
                <a:schemeClr val="bg1"/>
              </a:solidFill>
              <a:latin typeface="Arial" panose="020B0604020202020204" pitchFamily="34" charset="0"/>
              <a:cs typeface="Arial" pitchFamily="34" charset="0"/>
            </a:endParaRPr>
          </a:p>
        </p:txBody>
      </p:sp>
      <p:pic>
        <p:nvPicPr>
          <p:cNvPr id="21" name="Picture 2" descr="C:\Users\User\Desktop\оборонительная система.jpg"/>
          <p:cNvPicPr>
            <a:picLocks noChangeAspect="1" noChangeArrowheads="1"/>
          </p:cNvPicPr>
          <p:nvPr/>
        </p:nvPicPr>
        <p:blipFill>
          <a:blip r:embed="rId4" cstate="print"/>
          <a:srcRect l="6601"/>
          <a:stretch>
            <a:fillRect/>
          </a:stretch>
        </p:blipFill>
        <p:spPr bwMode="auto">
          <a:xfrm>
            <a:off x="1115616" y="1356595"/>
            <a:ext cx="3226967" cy="4159201"/>
          </a:xfrm>
          <a:prstGeom prst="rect">
            <a:avLst/>
          </a:prstGeom>
          <a:noFill/>
        </p:spPr>
      </p:pic>
    </p:spTree>
    <p:extLst>
      <p:ext uri="{BB962C8B-B14F-4D97-AF65-F5344CB8AC3E}">
        <p14:creationId xmlns:p14="http://schemas.microsoft.com/office/powerpoint/2010/main" val="2693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2518" t="15640" r="17793" b="-160"/>
          <a:stretch>
            <a:fillRect/>
          </a:stretch>
        </p:blipFill>
        <p:spPr bwMode="auto">
          <a:xfrm>
            <a:off x="0" y="0"/>
            <a:ext cx="9144000" cy="6858000"/>
          </a:xfrm>
          <a:prstGeom prst="rect">
            <a:avLst/>
          </a:prstGeom>
          <a:noFill/>
          <a:ln w="9525">
            <a:noFill/>
            <a:miter lim="800000"/>
            <a:headEnd/>
            <a:tailEnd/>
          </a:ln>
        </p:spPr>
      </p:pic>
      <p:sp>
        <p:nvSpPr>
          <p:cNvPr id="9218" name="Text Box 1"/>
          <p:cNvSpPr txBox="1">
            <a:spLocks noChangeArrowheads="1"/>
          </p:cNvSpPr>
          <p:nvPr/>
        </p:nvSpPr>
        <p:spPr bwMode="auto">
          <a:xfrm>
            <a:off x="230402" y="1873640"/>
            <a:ext cx="8678880" cy="118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253" tIns="40629" rIns="81253" bIns="40629"/>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9pPr>
          </a:lstStyle>
          <a:p>
            <a:pPr algn="ctr" defTabSz="405626" eaLnBrk="1" fontAlgn="base" hangingPunct="0">
              <a:lnSpc>
                <a:spcPct val="93000"/>
              </a:lnSpc>
              <a:spcBef>
                <a:spcPct val="0"/>
              </a:spcBef>
              <a:spcAft>
                <a:spcPct val="0"/>
              </a:spcAft>
              <a:buSzPct val="100000"/>
            </a:pPr>
            <a:r>
              <a:rPr lang="ru-RU" altLang="ru-RU" sz="3300" b="1" dirty="0">
                <a:solidFill>
                  <a:srgbClr val="000000"/>
                </a:solidFill>
                <a:latin typeface="Times New Roman" pitchFamily="16" charset="0"/>
                <a:cs typeface="Arial" charset="0"/>
              </a:rPr>
              <a:t> </a:t>
            </a:r>
          </a:p>
        </p:txBody>
      </p:sp>
      <p:sp>
        <p:nvSpPr>
          <p:cNvPr id="2" name="Номер слайда 1"/>
          <p:cNvSpPr>
            <a:spLocks noGrp="1"/>
          </p:cNvSpPr>
          <p:nvPr>
            <p:ph type="sldNum" sz="quarter" idx="12"/>
          </p:nvPr>
        </p:nvSpPr>
        <p:spPr/>
        <p:txBody>
          <a:bodyPr/>
          <a:lstStyle/>
          <a:p>
            <a:pPr>
              <a:defRPr/>
            </a:pPr>
            <a:fld id="{E353A804-055D-4C50-B466-3C0B0A1162D1}" type="slidenum">
              <a:rPr lang="ru-RU" smtClean="0">
                <a:solidFill>
                  <a:prstClr val="black">
                    <a:tint val="75000"/>
                  </a:prstClr>
                </a:solidFill>
              </a:rPr>
              <a:pPr>
                <a:defRPr/>
              </a:pPr>
              <a:t>5</a:t>
            </a:fld>
            <a:endParaRPr lang="ru-RU" dirty="0">
              <a:solidFill>
                <a:prstClr val="black">
                  <a:tint val="75000"/>
                </a:prstClr>
              </a:solidFill>
            </a:endParaRPr>
          </a:p>
        </p:txBody>
      </p:sp>
      <p:sp>
        <p:nvSpPr>
          <p:cNvPr id="10" name="Прямоугольник 9"/>
          <p:cNvSpPr/>
          <p:nvPr/>
        </p:nvSpPr>
        <p:spPr>
          <a:xfrm>
            <a:off x="1835696" y="0"/>
            <a:ext cx="7308304"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2229938" y="317132"/>
            <a:ext cx="4679807" cy="461665"/>
          </a:xfrm>
          <a:prstGeom prst="rect">
            <a:avLst/>
          </a:prstGeom>
        </p:spPr>
        <p:txBody>
          <a:bodyPr wrap="none">
            <a:spAutoFit/>
          </a:bodyPr>
          <a:lstStyle/>
          <a:p>
            <a:pPr algn="ctr"/>
            <a:r>
              <a:rPr lang="ru-RU" sz="2400" b="1" dirty="0">
                <a:effectLst>
                  <a:outerShdw blurRad="38100" dist="38100" dir="2700000" algn="tl">
                    <a:srgbClr val="000000">
                      <a:alpha val="43137"/>
                    </a:srgbClr>
                  </a:outerShdw>
                </a:effectLst>
                <a:latin typeface="Arial" pitchFamily="34" charset="0"/>
                <a:cs typeface="Arial" pitchFamily="34" charset="0"/>
              </a:rPr>
              <a:t>МОБИЛИЗАЦИЯ НАСЕЛЕНИЯ</a:t>
            </a:r>
          </a:p>
        </p:txBody>
      </p:sp>
      <p:sp>
        <p:nvSpPr>
          <p:cNvPr id="16" name="Прямоугольник 15"/>
          <p:cNvSpPr/>
          <p:nvPr/>
        </p:nvSpPr>
        <p:spPr>
          <a:xfrm>
            <a:off x="611560" y="1129829"/>
            <a:ext cx="3816424" cy="504056"/>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400" b="1" dirty="0">
                <a:latin typeface="Arial" pitchFamily="34" charset="0"/>
                <a:cs typeface="Arial" pitchFamily="34" charset="0"/>
              </a:rPr>
              <a:t>170 тыс. рабочих</a:t>
            </a:r>
            <a:endParaRPr lang="ru-RU" sz="2400" b="1" dirty="0">
              <a:solidFill>
                <a:srgbClr val="FF0000"/>
              </a:solidFill>
              <a:latin typeface="Arial" pitchFamily="34" charset="0"/>
              <a:cs typeface="Arial" pitchFamily="34" charset="0"/>
            </a:endParaRPr>
          </a:p>
        </p:txBody>
      </p:sp>
      <p:sp>
        <p:nvSpPr>
          <p:cNvPr id="17" name="Прямоугольник 16"/>
          <p:cNvSpPr/>
          <p:nvPr/>
        </p:nvSpPr>
        <p:spPr>
          <a:xfrm>
            <a:off x="611560" y="1874751"/>
            <a:ext cx="3816424" cy="504056"/>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400" b="1" dirty="0">
                <a:latin typeface="Arial" pitchFamily="34" charset="0"/>
                <a:cs typeface="Arial" pitchFamily="34" charset="0"/>
              </a:rPr>
              <a:t>13,6 тыс. чел. конных </a:t>
            </a:r>
            <a:endParaRPr lang="ru-RU" sz="2400" b="1" dirty="0">
              <a:solidFill>
                <a:srgbClr val="FF0000"/>
              </a:solidFill>
              <a:latin typeface="Arial" pitchFamily="34" charset="0"/>
              <a:cs typeface="Arial" pitchFamily="34" charset="0"/>
            </a:endParaRPr>
          </a:p>
        </p:txBody>
      </p:sp>
      <p:sp>
        <p:nvSpPr>
          <p:cNvPr id="19" name="Прямоугольник 18"/>
          <p:cNvSpPr/>
          <p:nvPr/>
        </p:nvSpPr>
        <p:spPr>
          <a:xfrm>
            <a:off x="635800" y="2665720"/>
            <a:ext cx="3767945" cy="79208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400" b="1" dirty="0">
                <a:latin typeface="Arial" pitchFamily="34" charset="0"/>
                <a:cs typeface="Arial" pitchFamily="34" charset="0"/>
              </a:rPr>
              <a:t>Ежедневно – </a:t>
            </a:r>
          </a:p>
          <a:p>
            <a:pPr algn="ctr"/>
            <a:r>
              <a:rPr lang="ru-RU" sz="2400" b="1" dirty="0">
                <a:latin typeface="Arial" pitchFamily="34" charset="0"/>
                <a:cs typeface="Arial" pitchFamily="34" charset="0"/>
              </a:rPr>
              <a:t>до 110 тыс. чел.</a:t>
            </a:r>
            <a:endParaRPr lang="ru-RU" sz="2400" b="1" dirty="0">
              <a:solidFill>
                <a:srgbClr val="FF0000"/>
              </a:solidFill>
              <a:latin typeface="Arial" pitchFamily="34" charset="0"/>
              <a:cs typeface="Arial" pitchFamily="34" charset="0"/>
            </a:endParaRPr>
          </a:p>
        </p:txBody>
      </p:sp>
      <p:pic>
        <p:nvPicPr>
          <p:cNvPr id="20" name="Рисунок 19" descr="Изображение выглядит как внешний, человек, фотография, трава&#10;&#10;Автоматически созданное описание">
            <a:extLst>
              <a:ext uri="{FF2B5EF4-FFF2-40B4-BE49-F238E27FC236}">
                <a16:creationId xmlns:a16="http://schemas.microsoft.com/office/drawing/2014/main" id="{ECDD42BF-36F1-4989-8EA7-E9A2F7BBD9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822" y="4045954"/>
            <a:ext cx="4070120" cy="2442072"/>
          </a:xfrm>
          <a:prstGeom prst="rect">
            <a:avLst/>
          </a:prstGeom>
          <a:ln>
            <a:noFill/>
          </a:ln>
          <a:effectLst>
            <a:outerShdw blurRad="292100" dist="139700" dir="2700000" algn="tl" rotWithShape="0">
              <a:srgbClr val="333333">
                <a:alpha val="65000"/>
              </a:srgbClr>
            </a:outerShdw>
          </a:effectLst>
        </p:spPr>
      </p:pic>
      <p:pic>
        <p:nvPicPr>
          <p:cNvPr id="21" name="Рисунок 20" descr="Изображение выглядит как внешний, трава, старый, фотография&#10;&#10;Автоматически созданное описание">
            <a:extLst>
              <a:ext uri="{FF2B5EF4-FFF2-40B4-BE49-F238E27FC236}">
                <a16:creationId xmlns:a16="http://schemas.microsoft.com/office/drawing/2014/main" id="{A7D60FD9-FA0A-474B-A3A2-7A54AF3F09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9142" y="3951459"/>
            <a:ext cx="3877658" cy="2587453"/>
          </a:xfrm>
          <a:prstGeom prst="rect">
            <a:avLst/>
          </a:prstGeom>
          <a:ln>
            <a:noFill/>
          </a:ln>
          <a:effectLst>
            <a:outerShdw blurRad="292100" dist="139700" dir="2700000" algn="tl" rotWithShape="0">
              <a:srgbClr val="333333">
                <a:alpha val="65000"/>
              </a:srgbClr>
            </a:outerShdw>
          </a:effectLst>
        </p:spPr>
      </p:pic>
      <p:pic>
        <p:nvPicPr>
          <p:cNvPr id="2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t="28181" r="6172"/>
          <a:stretch>
            <a:fillRect/>
          </a:stretch>
        </p:blipFill>
        <p:spPr bwMode="auto">
          <a:xfrm>
            <a:off x="4809142" y="889451"/>
            <a:ext cx="2931210" cy="28794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86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4427984" y="2996952"/>
            <a:ext cx="4536504" cy="35419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1350"/>
          </a:p>
        </p:txBody>
      </p:sp>
      <p:sp>
        <p:nvSpPr>
          <p:cNvPr id="2" name="Номер слайда 1"/>
          <p:cNvSpPr>
            <a:spLocks noGrp="1"/>
          </p:cNvSpPr>
          <p:nvPr>
            <p:ph type="sldNum" sz="quarter" idx="12"/>
          </p:nvPr>
        </p:nvSpPr>
        <p:spPr/>
        <p:txBody>
          <a:bodyPr/>
          <a:lstStyle/>
          <a:p>
            <a:fld id="{AED5E6C7-BCFF-48DE-AC5B-4B75C2CC7EF2}" type="slidenum">
              <a:rPr lang="ru-RU" smtClean="0">
                <a:solidFill>
                  <a:prstClr val="black">
                    <a:tint val="75000"/>
                  </a:prstClr>
                </a:solidFill>
              </a:rPr>
              <a:pPr/>
              <a:t>6</a:t>
            </a:fld>
            <a:endParaRPr lang="ru-RU">
              <a:solidFill>
                <a:prstClr val="black">
                  <a:tint val="75000"/>
                </a:prstClr>
              </a:solidFill>
            </a:endParaRPr>
          </a:p>
        </p:txBody>
      </p:sp>
      <p:sp>
        <p:nvSpPr>
          <p:cNvPr id="3" name="Прямоугольник 2"/>
          <p:cNvSpPr/>
          <p:nvPr/>
        </p:nvSpPr>
        <p:spPr>
          <a:xfrm>
            <a:off x="1600358" y="195997"/>
            <a:ext cx="7344816" cy="707886"/>
          </a:xfrm>
          <a:prstGeom prst="rect">
            <a:avLst/>
          </a:prstGeom>
        </p:spPr>
        <p:txBody>
          <a:bodyPr wrap="square">
            <a:spAutoFit/>
          </a:bodyPr>
          <a:lstStyle/>
          <a:p>
            <a:pPr algn="ctr"/>
            <a:r>
              <a:rPr lang="ru-RU" sz="2000" b="1" dirty="0">
                <a:effectLst>
                  <a:outerShdw blurRad="38100" dist="38100" dir="2700000" algn="tl">
                    <a:srgbClr val="000000">
                      <a:alpha val="43137"/>
                    </a:srgbClr>
                  </a:outerShdw>
                </a:effectLst>
                <a:latin typeface="Arial" pitchFamily="34" charset="0"/>
                <a:ea typeface="Verdana" pitchFamily="34" charset="0"/>
                <a:cs typeface="Arial" pitchFamily="34" charset="0"/>
              </a:rPr>
              <a:t>ВОСПОМИНАНИЯ участников строительства оборонительных рубежей </a:t>
            </a:r>
          </a:p>
        </p:txBody>
      </p:sp>
      <p:pic>
        <p:nvPicPr>
          <p:cNvPr id="4" name="Рисунок 3" descr="Мама в берете ред"/>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052736"/>
            <a:ext cx="3672408" cy="568863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26643B8-AD5B-4DCC-A35A-793ECE56DD8C}"/>
              </a:ext>
            </a:extLst>
          </p:cNvPr>
          <p:cNvSpPr txBox="1"/>
          <p:nvPr/>
        </p:nvSpPr>
        <p:spPr>
          <a:xfrm>
            <a:off x="4499992" y="1052736"/>
            <a:ext cx="4392488" cy="17953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indent="342900" algn="ctr">
              <a:spcAft>
                <a:spcPts val="800"/>
              </a:spcAft>
            </a:pPr>
            <a:r>
              <a:rPr lang="ru-RU" sz="1400" b="1" dirty="0">
                <a:solidFill>
                  <a:schemeClr val="bg1"/>
                </a:solidFill>
                <a:latin typeface="Arial" panose="020B0604020202020204" pitchFamily="34" charset="0"/>
                <a:ea typeface="Verdana" pitchFamily="34" charset="0"/>
                <a:cs typeface="Arial" panose="020B0604020202020204" pitchFamily="34" charset="0"/>
              </a:rPr>
              <a:t>ВЛАДИМИРОВА </a:t>
            </a:r>
            <a:endParaRPr lang="en-US" sz="1400" b="1" dirty="0">
              <a:solidFill>
                <a:schemeClr val="bg1"/>
              </a:solidFill>
              <a:latin typeface="Arial" panose="020B0604020202020204" pitchFamily="34" charset="0"/>
              <a:ea typeface="Verdana" pitchFamily="34" charset="0"/>
              <a:cs typeface="Arial" panose="020B0604020202020204" pitchFamily="34" charset="0"/>
            </a:endParaRPr>
          </a:p>
          <a:p>
            <a:pPr indent="342900" algn="ctr">
              <a:spcAft>
                <a:spcPts val="800"/>
              </a:spcAft>
            </a:pPr>
            <a:r>
              <a:rPr lang="ru-RU" sz="1400" b="1" dirty="0">
                <a:solidFill>
                  <a:schemeClr val="bg1"/>
                </a:solidFill>
                <a:latin typeface="Arial" panose="020B0604020202020204" pitchFamily="34" charset="0"/>
                <a:ea typeface="Verdana" pitchFamily="34" charset="0"/>
                <a:cs typeface="Arial" panose="020B0604020202020204" pitchFamily="34" charset="0"/>
              </a:rPr>
              <a:t>ЛИДИЯ ВЛАДИМИРОВНА</a:t>
            </a:r>
          </a:p>
          <a:p>
            <a:pPr indent="342900" algn="ctr">
              <a:spcAft>
                <a:spcPts val="800"/>
              </a:spcAft>
            </a:pPr>
            <a:r>
              <a:rPr lang="ru-RU" sz="1400" i="1" dirty="0">
                <a:latin typeface="Arial" panose="020B0604020202020204" pitchFamily="34" charset="0"/>
                <a:ea typeface="Verdana" pitchFamily="34" charset="0"/>
                <a:cs typeface="Arial" panose="020B0604020202020204" pitchFamily="34" charset="0"/>
              </a:rPr>
              <a:t>«Ветеран труда»</a:t>
            </a:r>
            <a:endParaRPr lang="ru-RU" sz="1400" b="1" dirty="0">
              <a:solidFill>
                <a:srgbClr val="002060"/>
              </a:solidFill>
              <a:latin typeface="Arial" panose="020B0604020202020204" pitchFamily="34" charset="0"/>
              <a:ea typeface="Verdana" pitchFamily="34" charset="0"/>
              <a:cs typeface="Arial" panose="020B0604020202020204" pitchFamily="34" charset="0"/>
            </a:endParaRPr>
          </a:p>
          <a:p>
            <a:pPr indent="342900" algn="ctr">
              <a:spcAft>
                <a:spcPts val="800"/>
              </a:spcAft>
            </a:pPr>
            <a:r>
              <a:rPr lang="ru-RU" sz="1400" b="1" i="1" dirty="0">
                <a:latin typeface="Arial" panose="020B0604020202020204" pitchFamily="34" charset="0"/>
                <a:ea typeface="Verdana" pitchFamily="34" charset="0"/>
                <a:cs typeface="Arial" panose="020B0604020202020204" pitchFamily="34" charset="0"/>
              </a:rPr>
              <a:t>1924 года рождения, уроженка  деревни </a:t>
            </a:r>
            <a:r>
              <a:rPr lang="ru-RU" sz="1400" b="1" i="1" dirty="0" err="1">
                <a:latin typeface="Arial" panose="020B0604020202020204" pitchFamily="34" charset="0"/>
                <a:ea typeface="Verdana" pitchFamily="34" charset="0"/>
                <a:cs typeface="Arial" panose="020B0604020202020204" pitchFamily="34" charset="0"/>
              </a:rPr>
              <a:t>Кунеры</a:t>
            </a:r>
            <a:r>
              <a:rPr lang="ru-RU" sz="1400" b="1" i="1" dirty="0">
                <a:latin typeface="Arial" panose="020B0604020202020204" pitchFamily="34" charset="0"/>
                <a:ea typeface="Verdana" pitchFamily="34" charset="0"/>
                <a:cs typeface="Arial" panose="020B0604020202020204" pitchFamily="34" charset="0"/>
              </a:rPr>
              <a:t> Козловского района.</a:t>
            </a:r>
            <a:endParaRPr lang="ru-RU" sz="1400" b="1" dirty="0">
              <a:solidFill>
                <a:srgbClr val="002060"/>
              </a:solidFill>
              <a:latin typeface="Arial" panose="020B0604020202020204" pitchFamily="34" charset="0"/>
              <a:ea typeface="Verdana" pitchFamily="34" charset="0"/>
              <a:cs typeface="Arial" panose="020B0604020202020204" pitchFamily="34" charset="0"/>
            </a:endParaRPr>
          </a:p>
          <a:p>
            <a:pPr indent="342900" algn="just">
              <a:spcAft>
                <a:spcPts val="800"/>
              </a:spcAft>
            </a:pPr>
            <a:endParaRPr lang="en-US" sz="1400" dirty="0">
              <a:latin typeface="Arial" panose="020B0604020202020204" pitchFamily="34" charset="0"/>
              <a:ea typeface="Verdana" pitchFamily="34" charset="0"/>
              <a:cs typeface="Arial" panose="020B0604020202020204" pitchFamily="34" charset="0"/>
            </a:endParaRPr>
          </a:p>
        </p:txBody>
      </p:sp>
      <p:sp>
        <p:nvSpPr>
          <p:cNvPr id="6" name="Прямоугольник 5"/>
          <p:cNvSpPr/>
          <p:nvPr/>
        </p:nvSpPr>
        <p:spPr>
          <a:xfrm>
            <a:off x="4716016" y="2999482"/>
            <a:ext cx="4067944" cy="3539430"/>
          </a:xfrm>
          <a:prstGeom prst="rect">
            <a:avLst/>
          </a:prstGeom>
        </p:spPr>
        <p:txBody>
          <a:bodyPr wrap="square">
            <a:spAutoFit/>
          </a:bodyPr>
          <a:lstStyle/>
          <a:p>
            <a:pPr algn="just"/>
            <a:r>
              <a:rPr lang="ru-RU" sz="1600" dirty="0">
                <a:latin typeface="Arial" panose="020B0604020202020204" pitchFamily="34" charset="0"/>
                <a:cs typeface="Arial" panose="020B0604020202020204" pitchFamily="34" charset="0"/>
              </a:rPr>
              <a:t>«Как работали ребята в сорокаградусный мороз? Сейчас это кажется просто немыслимым. На земле горели костры, чтобы прогреть верхний слой. После этого по очереди, группа молодых людей бежала из деревни на место работы и копала эту тяжелую и каменную  землю.  Потом бежали в деревню, забегали в дом, прижимались к горячей печке и отогревались.  Другая бригада, сменяя их,  бежала на место работы. И так целый день. Взаимовыручка была фантастическая!!!» </a:t>
            </a:r>
          </a:p>
        </p:txBody>
      </p:sp>
    </p:spTree>
    <p:extLst>
      <p:ext uri="{BB962C8B-B14F-4D97-AF65-F5344CB8AC3E}">
        <p14:creationId xmlns:p14="http://schemas.microsoft.com/office/powerpoint/2010/main" val="4250563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l="12518" t="15640" r="17793" b="-160"/>
          <a:stretch>
            <a:fillRect/>
          </a:stretch>
        </p:blipFill>
        <p:spPr bwMode="auto">
          <a:xfrm>
            <a:off x="-8160" y="0"/>
            <a:ext cx="9144000" cy="6858000"/>
          </a:xfrm>
          <a:prstGeom prst="rect">
            <a:avLst/>
          </a:prstGeom>
          <a:noFill/>
          <a:ln w="9525">
            <a:noFill/>
            <a:miter lim="800000"/>
            <a:headEnd/>
            <a:tailEnd/>
          </a:ln>
        </p:spPr>
      </p:pic>
      <p:sp>
        <p:nvSpPr>
          <p:cNvPr id="5" name="Скругленный прямоугольник 4"/>
          <p:cNvSpPr/>
          <p:nvPr/>
        </p:nvSpPr>
        <p:spPr>
          <a:xfrm>
            <a:off x="4450843" y="2593551"/>
            <a:ext cx="4536504" cy="39453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1350"/>
          </a:p>
        </p:txBody>
      </p:sp>
      <p:sp>
        <p:nvSpPr>
          <p:cNvPr id="2" name="Номер слайда 1"/>
          <p:cNvSpPr>
            <a:spLocks noGrp="1"/>
          </p:cNvSpPr>
          <p:nvPr>
            <p:ph type="sldNum" sz="quarter" idx="12"/>
          </p:nvPr>
        </p:nvSpPr>
        <p:spPr/>
        <p:txBody>
          <a:bodyPr/>
          <a:lstStyle/>
          <a:p>
            <a:fld id="{AED5E6C7-BCFF-48DE-AC5B-4B75C2CC7EF2}" type="slidenum">
              <a:rPr lang="ru-RU" smtClean="0">
                <a:solidFill>
                  <a:prstClr val="black">
                    <a:tint val="75000"/>
                  </a:prstClr>
                </a:solidFill>
              </a:rPr>
              <a:pPr/>
              <a:t>7</a:t>
            </a:fld>
            <a:endParaRPr lang="ru-RU">
              <a:solidFill>
                <a:prstClr val="black">
                  <a:tint val="75000"/>
                </a:prstClr>
              </a:solidFill>
            </a:endParaRPr>
          </a:p>
        </p:txBody>
      </p:sp>
      <p:sp>
        <p:nvSpPr>
          <p:cNvPr id="6" name="TextBox 5">
            <a:extLst>
              <a:ext uri="{FF2B5EF4-FFF2-40B4-BE49-F238E27FC236}">
                <a16:creationId xmlns:a16="http://schemas.microsoft.com/office/drawing/2014/main" id="{68210797-E583-4863-8377-1C7AC5D6B7A6}"/>
              </a:ext>
            </a:extLst>
          </p:cNvPr>
          <p:cNvSpPr txBox="1"/>
          <p:nvPr/>
        </p:nvSpPr>
        <p:spPr>
          <a:xfrm>
            <a:off x="4681535" y="2593551"/>
            <a:ext cx="4158462" cy="3693319"/>
          </a:xfrm>
          <a:prstGeom prst="rect">
            <a:avLst/>
          </a:prstGeom>
          <a:noFill/>
        </p:spPr>
        <p:txBody>
          <a:bodyPr wrap="square">
            <a:spAutoFit/>
          </a:bodyPr>
          <a:lstStyle/>
          <a:p>
            <a:pPr algn="just"/>
            <a:r>
              <a:rPr lang="ru-RU" dirty="0">
                <a:latin typeface="Arial" panose="020B0604020202020204" pitchFamily="34" charset="0"/>
                <a:cs typeface="Arial" panose="020B0604020202020204" pitchFamily="34" charset="0"/>
              </a:rPr>
              <a:t>«Рабочие, которые проживали в ближайших деревнях, ночью возвращались домой через леса и поля, до моего дома было 6 километров, а те, кто жил слишком далеко, оставались ночевать в землянках. Особенно тяжело было работать в сильные морозы, у многих не было даже соответствующей одежды, не у всех были тёплые носки, ходили в лаптях. Многие умирали от тяжелого труда и холода». </a:t>
            </a:r>
          </a:p>
        </p:txBody>
      </p:sp>
      <p:pic>
        <p:nvPicPr>
          <p:cNvPr id="7" name="Рисунок 6" descr="C:\Users\Татьяна\Desktop\IMG_8406 (1).JPG"/>
          <p:cNvPicPr/>
          <p:nvPr/>
        </p:nvPicPr>
        <p:blipFill rotWithShape="1">
          <a:blip r:embed="rId4" cstate="print">
            <a:extLst>
              <a:ext uri="{28A0092B-C50C-407E-A947-70E740481C1C}">
                <a14:useLocalDpi xmlns:a14="http://schemas.microsoft.com/office/drawing/2010/main" val="0"/>
              </a:ext>
            </a:extLst>
          </a:blip>
          <a:srcRect l="10599" r="8662"/>
          <a:stretch/>
        </p:blipFill>
        <p:spPr bwMode="auto">
          <a:xfrm>
            <a:off x="274570" y="1931602"/>
            <a:ext cx="4003958" cy="3323987"/>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6696236" y="2781300"/>
            <a:ext cx="45719" cy="598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1600358" y="195997"/>
            <a:ext cx="7344816" cy="707886"/>
          </a:xfrm>
          <a:prstGeom prst="rect">
            <a:avLst/>
          </a:prstGeom>
        </p:spPr>
        <p:txBody>
          <a:bodyPr wrap="square">
            <a:spAutoFit/>
          </a:bodyPr>
          <a:lstStyle/>
          <a:p>
            <a:pPr algn="ctr"/>
            <a:r>
              <a:rPr lang="ru-RU" sz="2000" b="1" dirty="0">
                <a:effectLst>
                  <a:outerShdw blurRad="38100" dist="38100" dir="2700000" algn="tl">
                    <a:srgbClr val="000000">
                      <a:alpha val="43137"/>
                    </a:srgbClr>
                  </a:outerShdw>
                </a:effectLst>
                <a:latin typeface="Arial" pitchFamily="34" charset="0"/>
                <a:ea typeface="Verdana" pitchFamily="34" charset="0"/>
                <a:cs typeface="Arial" pitchFamily="34" charset="0"/>
              </a:rPr>
              <a:t>ВОСПОМИНАНИЯ участников строительства оборонительных рубежей </a:t>
            </a:r>
          </a:p>
        </p:txBody>
      </p:sp>
      <p:sp>
        <p:nvSpPr>
          <p:cNvPr id="15" name="TextBox 14">
            <a:extLst>
              <a:ext uri="{FF2B5EF4-FFF2-40B4-BE49-F238E27FC236}">
                <a16:creationId xmlns:a16="http://schemas.microsoft.com/office/drawing/2014/main" id="{026643B8-AD5B-4DCC-A35A-793ECE56DD8C}"/>
              </a:ext>
            </a:extLst>
          </p:cNvPr>
          <p:cNvSpPr txBox="1"/>
          <p:nvPr/>
        </p:nvSpPr>
        <p:spPr>
          <a:xfrm>
            <a:off x="4499992" y="1052736"/>
            <a:ext cx="4392488" cy="1220847"/>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indent="342900" algn="ctr">
              <a:spcAft>
                <a:spcPts val="800"/>
              </a:spcAft>
            </a:pPr>
            <a:r>
              <a:rPr lang="ru-RU" sz="1600" b="1" dirty="0">
                <a:solidFill>
                  <a:schemeClr val="bg1"/>
                </a:solidFill>
                <a:latin typeface="Arial" panose="020B0604020202020204" pitchFamily="34" charset="0"/>
                <a:ea typeface="Verdana" pitchFamily="34" charset="0"/>
                <a:cs typeface="Arial" panose="020B0604020202020204" pitchFamily="34" charset="0"/>
              </a:rPr>
              <a:t>ЗЕТКИНА</a:t>
            </a:r>
          </a:p>
          <a:p>
            <a:pPr indent="342900" algn="ctr">
              <a:spcAft>
                <a:spcPts val="800"/>
              </a:spcAft>
            </a:pPr>
            <a:r>
              <a:rPr lang="ru-RU" sz="1600" b="1" dirty="0">
                <a:solidFill>
                  <a:schemeClr val="bg1"/>
                </a:solidFill>
                <a:latin typeface="Arial" panose="020B0604020202020204" pitchFamily="34" charset="0"/>
                <a:ea typeface="Verdana" pitchFamily="34" charset="0"/>
                <a:cs typeface="Arial" panose="020B0604020202020204" pitchFamily="34" charset="0"/>
              </a:rPr>
              <a:t>АНАСТАСИЯ СЕРГЕЕВНА, </a:t>
            </a:r>
          </a:p>
          <a:p>
            <a:pPr indent="342900" algn="ctr">
              <a:spcAft>
                <a:spcPts val="800"/>
              </a:spcAft>
            </a:pPr>
            <a:r>
              <a:rPr lang="ru-RU" sz="1400" b="1" dirty="0">
                <a:solidFill>
                  <a:schemeClr val="bg1"/>
                </a:solidFill>
                <a:latin typeface="Arial" panose="020B0604020202020204" pitchFamily="34" charset="0"/>
                <a:ea typeface="Verdana" pitchFamily="34" charset="0"/>
                <a:cs typeface="Arial" panose="020B0604020202020204" pitchFamily="34" charset="0"/>
              </a:rPr>
              <a:t>уроженка с. Напольное, Порецкого района, </a:t>
            </a:r>
            <a:br>
              <a:rPr lang="ru-RU" sz="1400" b="1" dirty="0">
                <a:solidFill>
                  <a:schemeClr val="bg1"/>
                </a:solidFill>
                <a:latin typeface="Arial" panose="020B0604020202020204" pitchFamily="34" charset="0"/>
                <a:ea typeface="Verdana" pitchFamily="34" charset="0"/>
                <a:cs typeface="Arial" panose="020B0604020202020204" pitchFamily="34" charset="0"/>
              </a:rPr>
            </a:br>
            <a:r>
              <a:rPr lang="ru-RU" sz="1400" b="1" dirty="0">
                <a:solidFill>
                  <a:schemeClr val="bg1"/>
                </a:solidFill>
                <a:latin typeface="Arial" panose="020B0604020202020204" pitchFamily="34" charset="0"/>
                <a:ea typeface="Verdana" pitchFamily="34" charset="0"/>
                <a:cs typeface="Arial" panose="020B0604020202020204" pitchFamily="34" charset="0"/>
              </a:rPr>
              <a:t>труженик тыла, участница строительства </a:t>
            </a:r>
            <a:endParaRPr lang="en-US" sz="1400" dirty="0">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val="3447633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l="12518" t="15640" r="17793" b="-160"/>
          <a:stretch>
            <a:fillRect/>
          </a:stretch>
        </p:blipFill>
        <p:spPr bwMode="auto">
          <a:xfrm>
            <a:off x="0" y="0"/>
            <a:ext cx="9144000" cy="6858000"/>
          </a:xfrm>
          <a:prstGeom prst="rect">
            <a:avLst/>
          </a:prstGeom>
          <a:noFill/>
          <a:ln w="9525">
            <a:noFill/>
            <a:miter lim="800000"/>
            <a:headEnd/>
            <a:tailEnd/>
          </a:ln>
        </p:spPr>
      </p:pic>
      <p:sp>
        <p:nvSpPr>
          <p:cNvPr id="7" name="Скругленный прямоугольник 6"/>
          <p:cNvSpPr/>
          <p:nvPr/>
        </p:nvSpPr>
        <p:spPr>
          <a:xfrm>
            <a:off x="4512599" y="2786684"/>
            <a:ext cx="4536504" cy="3600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1350"/>
          </a:p>
        </p:txBody>
      </p:sp>
      <p:sp>
        <p:nvSpPr>
          <p:cNvPr id="6" name="TextBox 5">
            <a:extLst>
              <a:ext uri="{FF2B5EF4-FFF2-40B4-BE49-F238E27FC236}">
                <a16:creationId xmlns:a16="http://schemas.microsoft.com/office/drawing/2014/main" id="{68210797-E583-4863-8377-1C7AC5D6B7A6}"/>
              </a:ext>
            </a:extLst>
          </p:cNvPr>
          <p:cNvSpPr txBox="1"/>
          <p:nvPr/>
        </p:nvSpPr>
        <p:spPr>
          <a:xfrm>
            <a:off x="4686527" y="3017223"/>
            <a:ext cx="4266474" cy="3139321"/>
          </a:xfrm>
          <a:prstGeom prst="rect">
            <a:avLst/>
          </a:prstGeom>
          <a:noFill/>
        </p:spPr>
        <p:txBody>
          <a:bodyPr wrap="square">
            <a:spAutoFit/>
          </a:bodyPr>
          <a:lstStyle/>
          <a:p>
            <a:pPr algn="just"/>
            <a:r>
              <a:rPr lang="ru-RU" dirty="0">
                <a:latin typeface="Arial" panose="020B0604020202020204" pitchFamily="34" charset="0"/>
                <a:cs typeface="Arial" panose="020B0604020202020204" pitchFamily="34" charset="0"/>
              </a:rPr>
              <a:t>«Жили там неделями в землянках по 4 человека. Условия для жизни были немыслимые, так как вместо лежанки была солома, а вместо дверей вешали одеяла. Для укрепления землянок использовали срубленные бревна для настила крыши, которые сверху засыпали землей. Картошкой и другими продуктами обеспечивал колхоз, но их было критически мало. Рабочий день был с утра до вечера». </a:t>
            </a:r>
          </a:p>
        </p:txBody>
      </p:sp>
      <p:pic>
        <p:nvPicPr>
          <p:cNvPr id="8" name="Рисунок 7" descr="C:\Users\Татьяна\Desktop\IMG_8377.JPG"/>
          <p:cNvPicPr/>
          <p:nvPr/>
        </p:nvPicPr>
        <p:blipFill rotWithShape="1">
          <a:blip r:embed="rId4" cstate="print">
            <a:extLst>
              <a:ext uri="{28A0092B-C50C-407E-A947-70E740481C1C}">
                <a14:useLocalDpi xmlns:a14="http://schemas.microsoft.com/office/drawing/2010/main" val="0"/>
              </a:ext>
            </a:extLst>
          </a:blip>
          <a:srcRect l="13589"/>
          <a:stretch/>
        </p:blipFill>
        <p:spPr bwMode="auto">
          <a:xfrm>
            <a:off x="256453" y="1989946"/>
            <a:ext cx="4113061" cy="3271380"/>
          </a:xfrm>
          <a:prstGeom prst="rect">
            <a:avLst/>
          </a:prstGeom>
          <a:ln>
            <a:noFill/>
          </a:ln>
          <a:effectLst>
            <a:outerShdw blurRad="292100" dist="139700" dir="2700000" algn="tl" rotWithShape="0">
              <a:srgbClr val="333333">
                <a:alpha val="65000"/>
              </a:srgbClr>
            </a:outerShdw>
          </a:effectLst>
        </p:spPr>
      </p:pic>
      <p:sp>
        <p:nvSpPr>
          <p:cNvPr id="11" name="Прямоугольник 10"/>
          <p:cNvSpPr/>
          <p:nvPr/>
        </p:nvSpPr>
        <p:spPr>
          <a:xfrm>
            <a:off x="1600358" y="195997"/>
            <a:ext cx="7344816" cy="707886"/>
          </a:xfrm>
          <a:prstGeom prst="rect">
            <a:avLst/>
          </a:prstGeom>
        </p:spPr>
        <p:txBody>
          <a:bodyPr wrap="square">
            <a:spAutoFit/>
          </a:bodyPr>
          <a:lstStyle/>
          <a:p>
            <a:pPr algn="ctr"/>
            <a:r>
              <a:rPr lang="ru-RU" sz="2000" b="1" dirty="0">
                <a:effectLst>
                  <a:outerShdw blurRad="38100" dist="38100" dir="2700000" algn="tl">
                    <a:srgbClr val="000000">
                      <a:alpha val="43137"/>
                    </a:srgbClr>
                  </a:outerShdw>
                </a:effectLst>
                <a:latin typeface="Arial" pitchFamily="34" charset="0"/>
                <a:ea typeface="Verdana" pitchFamily="34" charset="0"/>
                <a:cs typeface="Arial" pitchFamily="34" charset="0"/>
              </a:rPr>
              <a:t>ВОСПОМИНАНИЯ участников строительства оборонительных рубежей </a:t>
            </a:r>
          </a:p>
        </p:txBody>
      </p:sp>
      <p:sp>
        <p:nvSpPr>
          <p:cNvPr id="12" name="TextBox 11">
            <a:extLst>
              <a:ext uri="{FF2B5EF4-FFF2-40B4-BE49-F238E27FC236}">
                <a16:creationId xmlns:a16="http://schemas.microsoft.com/office/drawing/2014/main" id="{026643B8-AD5B-4DCC-A35A-793ECE56DD8C}"/>
              </a:ext>
            </a:extLst>
          </p:cNvPr>
          <p:cNvSpPr txBox="1"/>
          <p:nvPr/>
        </p:nvSpPr>
        <p:spPr>
          <a:xfrm>
            <a:off x="4560513" y="1099880"/>
            <a:ext cx="4392488" cy="1523494"/>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ru-RU" b="1" dirty="0">
                <a:effectLst>
                  <a:outerShdw blurRad="38100" dist="38100" dir="2700000" algn="tl">
                    <a:srgbClr val="000000">
                      <a:alpha val="43137"/>
                    </a:srgbClr>
                  </a:outerShdw>
                </a:effectLst>
                <a:latin typeface="Arial" panose="020B0604020202020204" pitchFamily="34" charset="0"/>
                <a:ea typeface="Times New Roman"/>
                <a:cs typeface="Arial" panose="020B0604020202020204" pitchFamily="34" charset="0"/>
              </a:rPr>
              <a:t>КУНДРОВ ЛАЗАРЬ ФЕДОРОВИЧ,</a:t>
            </a:r>
          </a:p>
          <a:p>
            <a:pPr algn="ctr"/>
            <a:r>
              <a:rPr lang="ru-RU" sz="1600" b="1" dirty="0">
                <a:effectLst>
                  <a:outerShdw blurRad="38100" dist="38100" dir="2700000" algn="tl">
                    <a:srgbClr val="000000">
                      <a:alpha val="43137"/>
                    </a:srgbClr>
                  </a:outerShdw>
                </a:effectLst>
                <a:latin typeface="Arial" panose="020B0604020202020204" pitchFamily="34" charset="0"/>
                <a:ea typeface="Times New Roman"/>
                <a:cs typeface="Arial" panose="020B0604020202020204" pitchFamily="34" charset="0"/>
              </a:rPr>
              <a:t>уроженец села Октябрьское Порецкого района,  ветеран Великой Отечественной войны, участник строительства Сурского рубежа</a:t>
            </a:r>
          </a:p>
          <a:p>
            <a:endParaRPr lang="ru-RU" sz="1100" dirty="0"/>
          </a:p>
        </p:txBody>
      </p:sp>
    </p:spTree>
    <p:extLst>
      <p:ext uri="{BB962C8B-B14F-4D97-AF65-F5344CB8AC3E}">
        <p14:creationId xmlns:p14="http://schemas.microsoft.com/office/powerpoint/2010/main" val="723238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cstate="print"/>
          <a:srcRect l="12518" t="15640" r="17793" b="-160"/>
          <a:stretch>
            <a:fillRect/>
          </a:stretch>
        </p:blipFill>
        <p:spPr bwMode="auto">
          <a:xfrm>
            <a:off x="0" y="0"/>
            <a:ext cx="9144000" cy="6858000"/>
          </a:xfrm>
          <a:prstGeom prst="rect">
            <a:avLst/>
          </a:prstGeom>
          <a:noFill/>
          <a:ln w="9525">
            <a:noFill/>
            <a:miter lim="800000"/>
            <a:headEnd/>
            <a:tailEnd/>
          </a:ln>
        </p:spPr>
      </p:pic>
      <p:sp>
        <p:nvSpPr>
          <p:cNvPr id="4" name="Text Box 1"/>
          <p:cNvSpPr txBox="1">
            <a:spLocks noChangeArrowheads="1"/>
          </p:cNvSpPr>
          <p:nvPr/>
        </p:nvSpPr>
        <p:spPr bwMode="auto">
          <a:xfrm>
            <a:off x="172802" y="2262480"/>
            <a:ext cx="6509160" cy="89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0940" tIns="30472" rIns="60940" bIns="30472"/>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charset="0"/>
                <a:ea typeface="Microsoft YaHei" charset="-122"/>
              </a:defRPr>
            </a:lvl9pPr>
          </a:lstStyle>
          <a:p>
            <a:pPr algn="ctr" defTabSz="304220" eaLnBrk="1" fontAlgn="base" hangingPunct="0">
              <a:lnSpc>
                <a:spcPct val="93000"/>
              </a:lnSpc>
              <a:spcBef>
                <a:spcPct val="0"/>
              </a:spcBef>
              <a:spcAft>
                <a:spcPct val="0"/>
              </a:spcAft>
              <a:buSzPct val="100000"/>
            </a:pPr>
            <a:r>
              <a:rPr lang="ru-RU" altLang="ru-RU" sz="2475" b="1" dirty="0">
                <a:solidFill>
                  <a:srgbClr val="000000"/>
                </a:solidFill>
                <a:latin typeface="Times New Roman" pitchFamily="16" charset="0"/>
                <a:cs typeface="Arial" charset="0"/>
              </a:rPr>
              <a:t> </a:t>
            </a:r>
          </a:p>
        </p:txBody>
      </p:sp>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r="40667" b="41600"/>
          <a:stretch/>
        </p:blipFill>
        <p:spPr>
          <a:xfrm>
            <a:off x="4189189" y="1952747"/>
            <a:ext cx="4800662" cy="3463704"/>
          </a:xfrm>
          <a:prstGeom prst="rect">
            <a:avLst/>
          </a:prstGeom>
        </p:spPr>
      </p:pic>
      <p:sp>
        <p:nvSpPr>
          <p:cNvPr id="11" name="Прямоугольник 10"/>
          <p:cNvSpPr/>
          <p:nvPr/>
        </p:nvSpPr>
        <p:spPr>
          <a:xfrm>
            <a:off x="189582" y="1952749"/>
            <a:ext cx="2268253" cy="1242139"/>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lvl="0" algn="ctr"/>
            <a:r>
              <a:rPr lang="ru-RU" b="1" dirty="0">
                <a:latin typeface="Arial" pitchFamily="34" charset="0"/>
                <a:cs typeface="Arial" pitchFamily="34" charset="0"/>
              </a:rPr>
              <a:t>Построено</a:t>
            </a:r>
            <a:br>
              <a:rPr lang="ru-RU" b="1" dirty="0">
                <a:latin typeface="Arial" pitchFamily="34" charset="0"/>
                <a:cs typeface="Arial" pitchFamily="34" charset="0"/>
              </a:rPr>
            </a:br>
            <a:r>
              <a:rPr lang="ru-RU" b="1" dirty="0">
                <a:latin typeface="Arial" pitchFamily="34" charset="0"/>
                <a:cs typeface="Arial" pitchFamily="34" charset="0"/>
              </a:rPr>
              <a:t>оборонительных конструкций</a:t>
            </a:r>
          </a:p>
        </p:txBody>
      </p:sp>
      <p:sp>
        <p:nvSpPr>
          <p:cNvPr id="12" name="Прямоугольник 11"/>
          <p:cNvSpPr/>
          <p:nvPr/>
        </p:nvSpPr>
        <p:spPr>
          <a:xfrm>
            <a:off x="189582" y="3302900"/>
            <a:ext cx="2268253" cy="568988"/>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ru-RU" b="1" dirty="0">
                <a:latin typeface="Arial" pitchFamily="34" charset="0"/>
                <a:cs typeface="Arial" pitchFamily="34" charset="0"/>
              </a:rPr>
              <a:t>Объем вынутой земли</a:t>
            </a:r>
          </a:p>
        </p:txBody>
      </p:sp>
      <p:sp>
        <p:nvSpPr>
          <p:cNvPr id="13" name="Прямоугольник 12"/>
          <p:cNvSpPr/>
          <p:nvPr/>
        </p:nvSpPr>
        <p:spPr>
          <a:xfrm>
            <a:off x="189582" y="3987339"/>
            <a:ext cx="2268253" cy="719535"/>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endParaRPr lang="ru-RU" b="1" dirty="0">
              <a:latin typeface="Arial" pitchFamily="34" charset="0"/>
              <a:cs typeface="Arial" pitchFamily="34" charset="0"/>
            </a:endParaRPr>
          </a:p>
          <a:p>
            <a:pPr lvl="0" algn="ctr"/>
            <a:endParaRPr lang="ru-RU" b="1" dirty="0">
              <a:latin typeface="Arial" pitchFamily="34" charset="0"/>
              <a:cs typeface="Arial" pitchFamily="34" charset="0"/>
            </a:endParaRPr>
          </a:p>
          <a:p>
            <a:pPr lvl="0" algn="ctr"/>
            <a:r>
              <a:rPr lang="ru-RU" b="1" dirty="0">
                <a:latin typeface="Arial" pitchFamily="34" charset="0"/>
                <a:cs typeface="Arial" pitchFamily="34" charset="0"/>
              </a:rPr>
              <a:t>Оборудовано</a:t>
            </a:r>
          </a:p>
          <a:p>
            <a:pPr lvl="0" algn="ctr"/>
            <a:r>
              <a:rPr lang="ru-RU" b="1" dirty="0">
                <a:latin typeface="Arial" pitchFamily="34" charset="0"/>
                <a:cs typeface="Arial" pitchFamily="34" charset="0"/>
              </a:rPr>
              <a:t>огневых точек</a:t>
            </a:r>
          </a:p>
          <a:p>
            <a:pPr lvl="0" algn="ctr"/>
            <a:br>
              <a:rPr lang="ru-RU" b="1" dirty="0">
                <a:latin typeface="Arial" pitchFamily="34" charset="0"/>
                <a:cs typeface="Arial" pitchFamily="34" charset="0"/>
              </a:rPr>
            </a:br>
            <a:endParaRPr lang="ru-RU" b="1" dirty="0">
              <a:latin typeface="Arial" pitchFamily="34" charset="0"/>
              <a:cs typeface="Arial" pitchFamily="34" charset="0"/>
            </a:endParaRPr>
          </a:p>
        </p:txBody>
      </p:sp>
      <p:sp>
        <p:nvSpPr>
          <p:cNvPr id="9" name="Прямоугольник 8"/>
          <p:cNvSpPr/>
          <p:nvPr/>
        </p:nvSpPr>
        <p:spPr>
          <a:xfrm>
            <a:off x="2753780" y="1952748"/>
            <a:ext cx="2268253" cy="1242139"/>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lvl="0" algn="ctr"/>
            <a:r>
              <a:rPr lang="ru-RU" sz="3000" b="1" dirty="0">
                <a:solidFill>
                  <a:schemeClr val="bg1"/>
                </a:solidFill>
                <a:latin typeface="Arial" pitchFamily="34" charset="0"/>
                <a:cs typeface="Arial" pitchFamily="34" charset="0"/>
              </a:rPr>
              <a:t>380 км. </a:t>
            </a:r>
            <a:br>
              <a:rPr lang="ru-RU" b="1" dirty="0">
                <a:solidFill>
                  <a:schemeClr val="bg1"/>
                </a:solidFill>
                <a:latin typeface="Arial" pitchFamily="34" charset="0"/>
                <a:cs typeface="Arial" pitchFamily="34" charset="0"/>
              </a:rPr>
            </a:br>
            <a:endParaRPr lang="ru-RU" b="1" dirty="0">
              <a:solidFill>
                <a:schemeClr val="bg1"/>
              </a:solidFill>
              <a:latin typeface="Arial" pitchFamily="34" charset="0"/>
              <a:cs typeface="Arial" pitchFamily="34" charset="0"/>
            </a:endParaRPr>
          </a:p>
        </p:txBody>
      </p:sp>
      <p:sp>
        <p:nvSpPr>
          <p:cNvPr id="3" name="Стрелка вправо с вырезом 2"/>
          <p:cNvSpPr/>
          <p:nvPr/>
        </p:nvSpPr>
        <p:spPr>
          <a:xfrm>
            <a:off x="2362972" y="2330790"/>
            <a:ext cx="583574" cy="486054"/>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1350"/>
          </a:p>
        </p:txBody>
      </p:sp>
      <p:sp>
        <p:nvSpPr>
          <p:cNvPr id="14" name="Прямоугольник 13"/>
          <p:cNvSpPr/>
          <p:nvPr/>
        </p:nvSpPr>
        <p:spPr>
          <a:xfrm>
            <a:off x="2749621" y="3301910"/>
            <a:ext cx="2268253" cy="570048"/>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ru-RU" sz="3300" b="1" dirty="0">
                <a:solidFill>
                  <a:srgbClr val="C00000"/>
                </a:solidFill>
                <a:latin typeface="Arial" pitchFamily="34" charset="0"/>
                <a:cs typeface="Arial" pitchFamily="34" charset="0"/>
              </a:rPr>
              <a:t>5</a:t>
            </a:r>
            <a:r>
              <a:rPr lang="ru-RU" b="1" dirty="0">
                <a:latin typeface="Arial" pitchFamily="34" charset="0"/>
                <a:cs typeface="Arial" pitchFamily="34" charset="0"/>
              </a:rPr>
              <a:t> млн. куб. м.</a:t>
            </a:r>
          </a:p>
        </p:txBody>
      </p:sp>
      <p:sp>
        <p:nvSpPr>
          <p:cNvPr id="15" name="Стрелка вправо с вырезом 14"/>
          <p:cNvSpPr/>
          <p:nvPr/>
        </p:nvSpPr>
        <p:spPr>
          <a:xfrm>
            <a:off x="2362972" y="3332581"/>
            <a:ext cx="583574" cy="520479"/>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1350"/>
          </a:p>
        </p:txBody>
      </p:sp>
      <p:sp>
        <p:nvSpPr>
          <p:cNvPr id="16" name="Прямоугольник 15"/>
          <p:cNvSpPr/>
          <p:nvPr/>
        </p:nvSpPr>
        <p:spPr>
          <a:xfrm>
            <a:off x="2749620" y="3997486"/>
            <a:ext cx="2268253" cy="708670"/>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ru-RU" sz="2700" b="1" dirty="0">
                <a:solidFill>
                  <a:srgbClr val="C00000"/>
                </a:solidFill>
                <a:latin typeface="Arial" pitchFamily="34" charset="0"/>
                <a:cs typeface="Arial" pitchFamily="34" charset="0"/>
              </a:rPr>
              <a:t>2350</a:t>
            </a:r>
            <a:endParaRPr lang="ru-RU" sz="2700" b="1" dirty="0">
              <a:latin typeface="Arial" pitchFamily="34" charset="0"/>
              <a:cs typeface="Arial" pitchFamily="34" charset="0"/>
            </a:endParaRPr>
          </a:p>
        </p:txBody>
      </p:sp>
      <p:sp>
        <p:nvSpPr>
          <p:cNvPr id="19" name="Прямоугольник 18"/>
          <p:cNvSpPr/>
          <p:nvPr/>
        </p:nvSpPr>
        <p:spPr>
          <a:xfrm>
            <a:off x="189582" y="4838744"/>
            <a:ext cx="2268253" cy="618624"/>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endParaRPr lang="ru-RU" b="1" dirty="0">
              <a:latin typeface="Arial" pitchFamily="34" charset="0"/>
              <a:cs typeface="Arial" pitchFamily="34" charset="0"/>
            </a:endParaRPr>
          </a:p>
          <a:p>
            <a:pPr lvl="0" algn="ctr"/>
            <a:r>
              <a:rPr lang="ru-RU" b="1" dirty="0">
                <a:latin typeface="Arial" pitchFamily="34" charset="0"/>
                <a:cs typeface="Arial" pitchFamily="34" charset="0"/>
              </a:rPr>
              <a:t>Оборудовано</a:t>
            </a:r>
          </a:p>
          <a:p>
            <a:pPr lvl="0" algn="ctr"/>
            <a:r>
              <a:rPr lang="ru-RU" b="1" dirty="0">
                <a:latin typeface="Arial" pitchFamily="34" charset="0"/>
                <a:cs typeface="Arial" pitchFamily="34" charset="0"/>
              </a:rPr>
              <a:t>землянок</a:t>
            </a:r>
            <a:br>
              <a:rPr lang="ru-RU" b="1" dirty="0">
                <a:latin typeface="Arial" pitchFamily="34" charset="0"/>
                <a:cs typeface="Arial" pitchFamily="34" charset="0"/>
              </a:rPr>
            </a:br>
            <a:endParaRPr lang="ru-RU" b="1" dirty="0">
              <a:latin typeface="Arial" pitchFamily="34" charset="0"/>
              <a:cs typeface="Arial" pitchFamily="34" charset="0"/>
            </a:endParaRPr>
          </a:p>
        </p:txBody>
      </p:sp>
      <p:sp>
        <p:nvSpPr>
          <p:cNvPr id="20" name="Прямоугольник 19"/>
          <p:cNvSpPr/>
          <p:nvPr/>
        </p:nvSpPr>
        <p:spPr>
          <a:xfrm>
            <a:off x="2749620" y="4832545"/>
            <a:ext cx="2268253" cy="625261"/>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endParaRPr lang="ru-RU" b="1" dirty="0">
              <a:latin typeface="Arial" pitchFamily="34" charset="0"/>
              <a:cs typeface="Arial" pitchFamily="34" charset="0"/>
            </a:endParaRPr>
          </a:p>
          <a:p>
            <a:pPr lvl="0" algn="ctr"/>
            <a:r>
              <a:rPr lang="ru-RU" sz="2700" b="1" dirty="0">
                <a:solidFill>
                  <a:srgbClr val="C00000"/>
                </a:solidFill>
                <a:latin typeface="Arial" pitchFamily="34" charset="0"/>
                <a:cs typeface="Arial" pitchFamily="34" charset="0"/>
              </a:rPr>
              <a:t>2000</a:t>
            </a:r>
            <a:br>
              <a:rPr lang="ru-RU" sz="2700" b="1" dirty="0">
                <a:latin typeface="Arial" pitchFamily="34" charset="0"/>
                <a:cs typeface="Arial" pitchFamily="34" charset="0"/>
              </a:rPr>
            </a:br>
            <a:endParaRPr lang="ru-RU" sz="2700" b="1" dirty="0">
              <a:latin typeface="Arial" pitchFamily="34" charset="0"/>
              <a:cs typeface="Arial" pitchFamily="34" charset="0"/>
            </a:endParaRPr>
          </a:p>
        </p:txBody>
      </p:sp>
      <p:sp>
        <p:nvSpPr>
          <p:cNvPr id="17" name="Стрелка вправо с вырезом 16"/>
          <p:cNvSpPr/>
          <p:nvPr/>
        </p:nvSpPr>
        <p:spPr>
          <a:xfrm>
            <a:off x="2333770" y="4855660"/>
            <a:ext cx="583574" cy="520479"/>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1350"/>
          </a:p>
        </p:txBody>
      </p:sp>
      <p:sp>
        <p:nvSpPr>
          <p:cNvPr id="21" name="Стрелка вправо с вырезом 20"/>
          <p:cNvSpPr/>
          <p:nvPr/>
        </p:nvSpPr>
        <p:spPr>
          <a:xfrm>
            <a:off x="2338456" y="4071269"/>
            <a:ext cx="583574" cy="520479"/>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1350"/>
          </a:p>
        </p:txBody>
      </p:sp>
      <p:sp>
        <p:nvSpPr>
          <p:cNvPr id="18" name="Прямоугольник 17"/>
          <p:cNvSpPr/>
          <p:nvPr/>
        </p:nvSpPr>
        <p:spPr>
          <a:xfrm>
            <a:off x="1709921" y="390699"/>
            <a:ext cx="6042230" cy="830997"/>
          </a:xfrm>
          <a:prstGeom prst="rect">
            <a:avLst/>
          </a:prstGeom>
        </p:spPr>
        <p:txBody>
          <a:bodyPr wrap="none">
            <a:spAutoFit/>
          </a:bodyPr>
          <a:lstStyle/>
          <a:p>
            <a:pPr algn="ctr"/>
            <a:r>
              <a:rPr lang="ru-RU" sz="2400" b="1" dirty="0">
                <a:effectLst>
                  <a:outerShdw blurRad="38100" dist="38100" dir="2700000" algn="tl">
                    <a:srgbClr val="000000">
                      <a:alpha val="43137"/>
                    </a:srgbClr>
                  </a:outerShdw>
                </a:effectLst>
                <a:latin typeface="Arial" pitchFamily="34" charset="0"/>
                <a:cs typeface="Arial" pitchFamily="34" charset="0"/>
              </a:rPr>
              <a:t>ОКОНЧАНИЕ СТРОИТЕЛЬСТВА </a:t>
            </a:r>
          </a:p>
          <a:p>
            <a:pPr algn="ctr"/>
            <a:r>
              <a:rPr lang="ru-RU" sz="2400" b="1" dirty="0">
                <a:effectLst>
                  <a:outerShdw blurRad="38100" dist="38100" dir="2700000" algn="tl">
                    <a:srgbClr val="000000">
                      <a:alpha val="43137"/>
                    </a:srgbClr>
                  </a:outerShdw>
                </a:effectLst>
                <a:latin typeface="Arial" pitchFamily="34" charset="0"/>
                <a:cs typeface="Arial" pitchFamily="34" charset="0"/>
              </a:rPr>
              <a:t>СУРСКОГО И КАЗАНСКОГО РУБЕЖЕЙ </a:t>
            </a:r>
          </a:p>
        </p:txBody>
      </p:sp>
    </p:spTree>
    <p:extLst>
      <p:ext uri="{BB962C8B-B14F-4D97-AF65-F5344CB8AC3E}">
        <p14:creationId xmlns:p14="http://schemas.microsoft.com/office/powerpoint/2010/main" val="258307126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289</TotalTime>
  <Words>2043</Words>
  <Application>Microsoft Office PowerPoint</Application>
  <PresentationFormat>Экран (4:3)</PresentationFormat>
  <Paragraphs>200</Paragraphs>
  <Slides>18</Slides>
  <Notes>18</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18</vt:i4>
      </vt:variant>
    </vt:vector>
  </HeadingPairs>
  <TitlesOfParts>
    <vt:vector size="24" baseType="lpstr">
      <vt:lpstr>Arial</vt:lpstr>
      <vt:lpstr>Arial Cyr</vt:lpstr>
      <vt:lpstr>Calibri</vt:lpstr>
      <vt:lpstr>Times New Roman</vt:lpstr>
      <vt:lpstr>Verdana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Я</cp:lastModifiedBy>
  <cp:revision>40</cp:revision>
  <dcterms:created xsi:type="dcterms:W3CDTF">2020-08-20T10:10:55Z</dcterms:created>
  <dcterms:modified xsi:type="dcterms:W3CDTF">2021-10-26T14:10:07Z</dcterms:modified>
</cp:coreProperties>
</file>